
<file path=[Content_Types].xml><?xml version="1.0" encoding="utf-8"?>
<Types xmlns="http://schemas.openxmlformats.org/package/2006/content-types"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9" r:id="rId1"/>
  </p:sldMasterIdLst>
  <p:notesMasterIdLst>
    <p:notesMasterId r:id="rId4"/>
  </p:notesMasterIdLst>
  <p:sldIdLst>
    <p:sldId id="537" r:id="rId2"/>
    <p:sldId id="53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Sweitzer" initials="S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86"/>
    <a:srgbClr val="336B87"/>
    <a:srgbClr val="BF5700"/>
    <a:srgbClr val="71ACC9"/>
    <a:srgbClr val="D05900"/>
    <a:srgbClr val="9CADB7"/>
    <a:srgbClr val="D6D2C4"/>
    <a:srgbClr val="DE5F00"/>
    <a:srgbClr val="FF6C02"/>
    <a:srgbClr val="90A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6405" autoAdjust="0"/>
  </p:normalViewPr>
  <p:slideViewPr>
    <p:cSldViewPr>
      <p:cViewPr varScale="1">
        <p:scale>
          <a:sx n="111" d="100"/>
          <a:sy n="111" d="100"/>
        </p:scale>
        <p:origin x="78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6DCA0B-87D8-41E9-8C0F-19B37239BD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20658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DCA0B-87D8-41E9-8C0F-19B37239BD0C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9115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6DCA0B-87D8-41E9-8C0F-19B37239BD0C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583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10913" y="-13977"/>
            <a:ext cx="12181085" cy="1233177"/>
          </a:xfrm>
          <a:prstGeom prst="rect">
            <a:avLst/>
          </a:prstGeom>
          <a:solidFill>
            <a:srgbClr val="336B87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0"/>
          </a:p>
        </p:txBody>
      </p:sp>
    </p:spTree>
    <p:extLst>
      <p:ext uri="{BB962C8B-B14F-4D97-AF65-F5344CB8AC3E}">
        <p14:creationId xmlns:p14="http://schemas.microsoft.com/office/powerpoint/2010/main" val="240141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688474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1800288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384048" indent="0">
              <a:buNone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Edit </a:t>
            </a:r>
            <a:r>
              <a:rPr lang="en-US" dirty="0" err="1"/>
              <a:t>Mster</a:t>
            </a:r>
            <a:r>
              <a:rPr lang="en-US" dirty="0"/>
              <a:t>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044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55117109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23959"/>
      </p:ext>
    </p:extLst>
  </p:cSld>
  <p:clrMapOvr>
    <a:masterClrMapping/>
  </p:clrMapOvr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846931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499867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5595406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5226844"/>
      </p:ext>
    </p:extLst>
  </p:cSld>
  <p:clrMapOvr>
    <a:masterClrMapping/>
  </p:clrMapOvr>
  <p:hf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3144" y="5041232"/>
            <a:ext cx="12191970" cy="1816768"/>
          </a:xfrm>
          <a:prstGeom prst="rect">
            <a:avLst/>
          </a:prstGeom>
          <a:solidFill>
            <a:srgbClr val="336B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-3143" y="4957010"/>
            <a:ext cx="12191984" cy="108765"/>
          </a:xfrm>
          <a:prstGeom prst="rect">
            <a:avLst/>
          </a:prstGeom>
          <a:solidFill>
            <a:srgbClr val="90AF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57010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2981572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0" y="-13977"/>
            <a:ext cx="12191999" cy="1421672"/>
          </a:xfrm>
          <a:prstGeom prst="rect">
            <a:avLst/>
          </a:prstGeom>
          <a:solidFill>
            <a:srgbClr val="71ACC9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0"/>
          </a:p>
        </p:txBody>
      </p:sp>
      <p:sp>
        <p:nvSpPr>
          <p:cNvPr id="11" name="Rectangle 5"/>
          <p:cNvSpPr>
            <a:spLocks noChangeArrowheads="1"/>
          </p:cNvSpPr>
          <p:nvPr userDrawn="1"/>
        </p:nvSpPr>
        <p:spPr bwMode="auto">
          <a:xfrm>
            <a:off x="1" y="-13977"/>
            <a:ext cx="12191998" cy="1289324"/>
          </a:xfrm>
          <a:prstGeom prst="rect">
            <a:avLst/>
          </a:prstGeom>
          <a:solidFill>
            <a:srgbClr val="336B87"/>
          </a:solidFill>
          <a:ln>
            <a:noFill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8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2400" b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0319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sldNum="0"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0EC3C96-D5C9-D044-BBED-54BE8F709098}"/>
              </a:ext>
            </a:extLst>
          </p:cNvPr>
          <p:cNvGrpSpPr/>
          <p:nvPr/>
        </p:nvGrpSpPr>
        <p:grpSpPr>
          <a:xfrm>
            <a:off x="0" y="-11153"/>
            <a:ext cx="12216324" cy="6903477"/>
            <a:chOff x="0" y="-11153"/>
            <a:chExt cx="12216324" cy="690347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A33E3B27-16E1-2444-A259-8B04EC305BB3}"/>
                </a:ext>
              </a:extLst>
            </p:cNvPr>
            <p:cNvGrpSpPr/>
            <p:nvPr/>
          </p:nvGrpSpPr>
          <p:grpSpPr>
            <a:xfrm>
              <a:off x="0" y="0"/>
              <a:ext cx="12216324" cy="6892324"/>
              <a:chOff x="0" y="0"/>
              <a:chExt cx="12216324" cy="6892324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9C9AEEC-45ED-4DF3-B799-A55DB69DF205}"/>
                  </a:ext>
                </a:extLst>
              </p:cNvPr>
              <p:cNvSpPr/>
              <p:nvPr/>
            </p:nvSpPr>
            <p:spPr>
              <a:xfrm>
                <a:off x="10012968" y="1676400"/>
                <a:ext cx="2191265" cy="51816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C36BB21-8014-4C87-9A92-59FDC0A48FF0}"/>
                  </a:ext>
                </a:extLst>
              </p:cNvPr>
              <p:cNvSpPr/>
              <p:nvPr/>
            </p:nvSpPr>
            <p:spPr>
              <a:xfrm>
                <a:off x="5070070" y="1557396"/>
                <a:ext cx="4942827" cy="5311756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00F5995-6820-4C60-8DD9-3D44DDEF4205}"/>
                  </a:ext>
                </a:extLst>
              </p:cNvPr>
              <p:cNvSpPr/>
              <p:nvPr/>
            </p:nvSpPr>
            <p:spPr>
              <a:xfrm>
                <a:off x="0" y="1491037"/>
                <a:ext cx="5089110" cy="5401287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en-US" dirty="0">
                  <a:solidFill>
                    <a:srgbClr val="D05900"/>
                  </a:solidFill>
                </a:endParaRP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E1C6BD3-3808-434F-B61B-B35EF8785DB8}"/>
                  </a:ext>
                </a:extLst>
              </p:cNvPr>
              <p:cNvSpPr/>
              <p:nvPr/>
            </p:nvSpPr>
            <p:spPr>
              <a:xfrm>
                <a:off x="24324" y="0"/>
                <a:ext cx="12192000" cy="1245104"/>
              </a:xfrm>
              <a:prstGeom prst="rect">
                <a:avLst/>
              </a:prstGeom>
              <a:solidFill>
                <a:srgbClr val="336B87"/>
              </a:solidFill>
              <a:ln>
                <a:solidFill>
                  <a:srgbClr val="336B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249A620-6C60-0C48-BF43-C9A7DFEEFFDF}"/>
                  </a:ext>
                </a:extLst>
              </p:cNvPr>
              <p:cNvSpPr/>
              <p:nvPr/>
            </p:nvSpPr>
            <p:spPr>
              <a:xfrm>
                <a:off x="0" y="1143000"/>
                <a:ext cx="12216324" cy="514335"/>
              </a:xfrm>
              <a:prstGeom prst="rect">
                <a:avLst/>
              </a:prstGeom>
              <a:solidFill>
                <a:srgbClr val="71ACC9"/>
              </a:solidFill>
              <a:ln>
                <a:solidFill>
                  <a:srgbClr val="71AC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E360A1-D0CF-BD4C-AFB6-74A2AA2D0BD6}"/>
                  </a:ext>
                </a:extLst>
              </p:cNvPr>
              <p:cNvSpPr/>
              <p:nvPr/>
            </p:nvSpPr>
            <p:spPr>
              <a:xfrm>
                <a:off x="210585" y="312291"/>
                <a:ext cx="527920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FFFFFF"/>
                    </a:solidFill>
                  </a:rPr>
                  <a:t>Accelerated (1 Year) Track</a:t>
                </a: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D4DB6A28-9C7B-7B4A-A4BC-28D9DDCB0B21}"/>
                  </a:ext>
                </a:extLst>
              </p:cNvPr>
              <p:cNvGrpSpPr/>
              <p:nvPr/>
            </p:nvGrpSpPr>
            <p:grpSpPr>
              <a:xfrm>
                <a:off x="1324668" y="1219200"/>
                <a:ext cx="10577310" cy="450131"/>
                <a:chOff x="762000" y="2205201"/>
                <a:chExt cx="10577310" cy="450131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A46B7452-511A-DF46-A7B0-6B37D3D8A851}"/>
                    </a:ext>
                  </a:extLst>
                </p:cNvPr>
                <p:cNvSpPr/>
                <p:nvPr/>
              </p:nvSpPr>
              <p:spPr>
                <a:xfrm>
                  <a:off x="762000" y="2286000"/>
                  <a:ext cx="1847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endParaRPr lang="en-US" b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092AAE3A-929C-E74A-AABC-8699726CBE3C}"/>
                    </a:ext>
                  </a:extLst>
                </p:cNvPr>
                <p:cNvSpPr/>
                <p:nvPr/>
              </p:nvSpPr>
              <p:spPr>
                <a:xfrm>
                  <a:off x="762000" y="2236074"/>
                  <a:ext cx="209134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FFFF"/>
                      </a:solidFill>
                    </a:rPr>
                    <a:t>FALL SEMESTER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450BEE2-3C3A-BF45-B31B-FA66487D247F}"/>
                    </a:ext>
                  </a:extLst>
                </p:cNvPr>
                <p:cNvSpPr/>
                <p:nvPr/>
              </p:nvSpPr>
              <p:spPr>
                <a:xfrm>
                  <a:off x="6271828" y="2205201"/>
                  <a:ext cx="2403222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FFFF"/>
                      </a:solidFill>
                    </a:rPr>
                    <a:t>SPRING SEMESTER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F3CCA977-B606-F94D-AFEA-89AE8FB5488F}"/>
                    </a:ext>
                  </a:extLst>
                </p:cNvPr>
                <p:cNvSpPr/>
                <p:nvPr/>
              </p:nvSpPr>
              <p:spPr>
                <a:xfrm>
                  <a:off x="10064602" y="2205201"/>
                  <a:ext cx="127470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FFFF"/>
                      </a:solidFill>
                    </a:rPr>
                    <a:t>SUMMER </a:t>
                  </a:r>
                </a:p>
              </p:txBody>
            </p:sp>
          </p:grp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717C6860-B0B6-AD43-BD56-2BF5013583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09600" y="6332437"/>
                <a:ext cx="10404663" cy="373163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5762F5F-257A-49A5-9FBD-763646DAD35A}"/>
                  </a:ext>
                </a:extLst>
              </p:cNvPr>
              <p:cNvSpPr txBox="1"/>
              <p:nvPr/>
            </p:nvSpPr>
            <p:spPr>
              <a:xfrm rot="10800000">
                <a:off x="685801" y="2349387"/>
                <a:ext cx="461665" cy="3426832"/>
              </a:xfrm>
              <a:prstGeom prst="rect">
                <a:avLst/>
              </a:prstGeom>
              <a:solidFill>
                <a:srgbClr val="90AFC5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dirty="0"/>
                  <a:t>First Seven Weeks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CCCC5BE5-BF2E-484B-A50F-ECB8A4BB24A6}"/>
                  </a:ext>
                </a:extLst>
              </p:cNvPr>
              <p:cNvSpPr txBox="1"/>
              <p:nvPr/>
            </p:nvSpPr>
            <p:spPr>
              <a:xfrm rot="10800000">
                <a:off x="152401" y="2552551"/>
                <a:ext cx="461665" cy="291871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eaVert" wrap="square" rtlCol="0">
                <a:spAutoFit/>
              </a:bodyPr>
              <a:lstStyle/>
              <a:p>
                <a:r>
                  <a:rPr lang="en-US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CHOOSE A CONCENTRATION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77162DC5-9EE2-43D7-B681-DBB40276C67A}"/>
                  </a:ext>
                </a:extLst>
              </p:cNvPr>
              <p:cNvSpPr txBox="1"/>
              <p:nvPr/>
            </p:nvSpPr>
            <p:spPr>
              <a:xfrm>
                <a:off x="6277071" y="3124200"/>
                <a:ext cx="5192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336B87"/>
                    </a:solidFill>
                  </a:rPr>
                  <a:t>&amp;</a:t>
                </a:r>
              </a:p>
            </p:txBody>
          </p:sp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B2B532C8-87ED-4DC3-9306-D53BFAC9E022}"/>
                  </a:ext>
                </a:extLst>
              </p:cNvPr>
              <p:cNvSpPr txBox="1"/>
              <p:nvPr/>
            </p:nvSpPr>
            <p:spPr>
              <a:xfrm>
                <a:off x="8734101" y="3124200"/>
                <a:ext cx="5192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336B87"/>
                    </a:solidFill>
                  </a:rPr>
                  <a:t>&amp;</a:t>
                </a:r>
              </a:p>
            </p:txBody>
          </p:sp>
          <p:sp>
            <p:nvSpPr>
              <p:cNvPr id="92" name="TextBox 91">
                <a:extLst>
                  <a:ext uri="{FF2B5EF4-FFF2-40B4-BE49-F238E27FC236}">
                    <a16:creationId xmlns:a16="http://schemas.microsoft.com/office/drawing/2014/main" id="{A95725BE-D272-4940-9A1F-F83C49EAEDFB}"/>
                  </a:ext>
                </a:extLst>
              </p:cNvPr>
              <p:cNvSpPr txBox="1"/>
              <p:nvPr/>
            </p:nvSpPr>
            <p:spPr>
              <a:xfrm>
                <a:off x="1898210" y="3124200"/>
                <a:ext cx="51921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D05900"/>
                    </a:solidFill>
                  </a:rPr>
                  <a:t>&amp;</a:t>
                </a:r>
              </a:p>
            </p:txBody>
          </p:sp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AA898E3-D326-49B9-9EBD-5EF4E90158D6}"/>
                  </a:ext>
                </a:extLst>
              </p:cNvPr>
              <p:cNvSpPr txBox="1"/>
              <p:nvPr/>
            </p:nvSpPr>
            <p:spPr>
              <a:xfrm>
                <a:off x="4102006" y="3124200"/>
                <a:ext cx="4616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D05900"/>
                    </a:solidFill>
                  </a:rPr>
                  <a:t>&amp;</a:t>
                </a:r>
              </a:p>
            </p:txBody>
          </p:sp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BD11D51-E92D-4319-8789-DA101F432601}"/>
                  </a:ext>
                </a:extLst>
              </p:cNvPr>
              <p:cNvSpPr txBox="1"/>
              <p:nvPr/>
            </p:nvSpPr>
            <p:spPr>
              <a:xfrm rot="10800000">
                <a:off x="2895601" y="2383713"/>
                <a:ext cx="461665" cy="3426832"/>
              </a:xfrm>
              <a:prstGeom prst="rect">
                <a:avLst/>
              </a:prstGeom>
              <a:solidFill>
                <a:srgbClr val="90AFC5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dirty="0"/>
                  <a:t>Second Seven Weeks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051C52A-2DA3-4F49-8E8F-2986A97E61A3}"/>
                  </a:ext>
                </a:extLst>
              </p:cNvPr>
              <p:cNvSpPr txBox="1"/>
              <p:nvPr/>
            </p:nvSpPr>
            <p:spPr>
              <a:xfrm rot="10800000">
                <a:off x="5105401" y="2424252"/>
                <a:ext cx="461665" cy="3426832"/>
              </a:xfrm>
              <a:prstGeom prst="rect">
                <a:avLst/>
              </a:prstGeom>
              <a:solidFill>
                <a:srgbClr val="90AFC5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dirty="0"/>
                  <a:t>First Seven Weeks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140BB232-8033-42C4-9D96-1E4C99991B6D}"/>
                  </a:ext>
                </a:extLst>
              </p:cNvPr>
              <p:cNvSpPr txBox="1"/>
              <p:nvPr/>
            </p:nvSpPr>
            <p:spPr>
              <a:xfrm rot="10800000">
                <a:off x="7445998" y="2374379"/>
                <a:ext cx="461665" cy="3426832"/>
              </a:xfrm>
              <a:prstGeom prst="rect">
                <a:avLst/>
              </a:prstGeom>
              <a:solidFill>
                <a:srgbClr val="90AFC5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dirty="0"/>
                  <a:t>Second Seven Weeks</a:t>
                </a:r>
              </a:p>
            </p:txBody>
          </p:sp>
          <p:sp>
            <p:nvSpPr>
              <p:cNvPr id="82" name="Rounded Rectangle 41">
                <a:extLst>
                  <a:ext uri="{FF2B5EF4-FFF2-40B4-BE49-F238E27FC236}">
                    <a16:creationId xmlns:a16="http://schemas.microsoft.com/office/drawing/2014/main" id="{333FD214-4FFF-4C57-8768-8E88DF3EE026}"/>
                  </a:ext>
                </a:extLst>
              </p:cNvPr>
              <p:cNvSpPr/>
              <p:nvPr/>
            </p:nvSpPr>
            <p:spPr>
              <a:xfrm>
                <a:off x="1264688" y="2378617"/>
                <a:ext cx="1502411" cy="804502"/>
              </a:xfrm>
              <a:prstGeom prst="roundRect">
                <a:avLst>
                  <a:gd name="adj" fmla="val 16472"/>
                </a:avLst>
              </a:prstGeom>
              <a:solidFill>
                <a:srgbClr val="BF5700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algn="ctr"/>
                <a:r>
                  <a:rPr lang="en-US" sz="1200" b="1" dirty="0"/>
                  <a:t>Advances In Nutritional Sciences I</a:t>
                </a:r>
              </a:p>
              <a:p>
                <a:pPr algn="ctr"/>
                <a:r>
                  <a:rPr lang="en-US" sz="1200" b="1" dirty="0"/>
                  <a:t>NTR 390.1</a:t>
                </a:r>
              </a:p>
            </p:txBody>
          </p:sp>
          <p:sp>
            <p:nvSpPr>
              <p:cNvPr id="83" name="Rounded Rectangle 41">
                <a:extLst>
                  <a:ext uri="{FF2B5EF4-FFF2-40B4-BE49-F238E27FC236}">
                    <a16:creationId xmlns:a16="http://schemas.microsoft.com/office/drawing/2014/main" id="{2252D52B-E11E-4472-8DBF-1B7BF83D9BDC}"/>
                  </a:ext>
                </a:extLst>
              </p:cNvPr>
              <p:cNvSpPr/>
              <p:nvPr/>
            </p:nvSpPr>
            <p:spPr>
              <a:xfrm>
                <a:off x="3475902" y="2375599"/>
                <a:ext cx="1564454" cy="804502"/>
              </a:xfrm>
              <a:prstGeom prst="roundRect">
                <a:avLst>
                  <a:gd name="adj" fmla="val 16472"/>
                </a:avLst>
              </a:prstGeom>
              <a:solidFill>
                <a:srgbClr val="BF5700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algn="ctr"/>
                <a:r>
                  <a:rPr lang="en-US" sz="1200" b="1" dirty="0"/>
                  <a:t>Molecular Nutritional Sciences</a:t>
                </a:r>
              </a:p>
              <a:p>
                <a:pPr algn="ctr"/>
                <a:r>
                  <a:rPr lang="en-US" sz="1200" b="1" dirty="0"/>
                  <a:t>NTR 390.6</a:t>
                </a:r>
              </a:p>
            </p:txBody>
          </p:sp>
          <p:sp>
            <p:nvSpPr>
              <p:cNvPr id="84" name="Rounded Rectangle 41">
                <a:extLst>
                  <a:ext uri="{FF2B5EF4-FFF2-40B4-BE49-F238E27FC236}">
                    <a16:creationId xmlns:a16="http://schemas.microsoft.com/office/drawing/2014/main" id="{44865F75-7CC1-4818-B916-9AF68A0FE1BE}"/>
                  </a:ext>
                </a:extLst>
              </p:cNvPr>
              <p:cNvSpPr/>
              <p:nvPr/>
            </p:nvSpPr>
            <p:spPr>
              <a:xfrm>
                <a:off x="1275358" y="3748548"/>
                <a:ext cx="1468144" cy="829726"/>
              </a:xfrm>
              <a:prstGeom prst="roundRect">
                <a:avLst>
                  <a:gd name="adj" fmla="val 16472"/>
                </a:avLst>
              </a:prstGeom>
              <a:solidFill>
                <a:srgbClr val="005F86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Theories of Nutrition Behavior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390.14</a:t>
                </a:r>
              </a:p>
            </p:txBody>
          </p:sp>
          <p:sp>
            <p:nvSpPr>
              <p:cNvPr id="85" name="Rounded Rectangle 41">
                <a:extLst>
                  <a:ext uri="{FF2B5EF4-FFF2-40B4-BE49-F238E27FC236}">
                    <a16:creationId xmlns:a16="http://schemas.microsoft.com/office/drawing/2014/main" id="{85F87C0F-9DF6-4415-84B7-DD7E88B4F7E4}"/>
                  </a:ext>
                </a:extLst>
              </p:cNvPr>
              <p:cNvSpPr/>
              <p:nvPr/>
            </p:nvSpPr>
            <p:spPr>
              <a:xfrm>
                <a:off x="3429000" y="3741565"/>
                <a:ext cx="1609469" cy="829652"/>
              </a:xfrm>
              <a:prstGeom prst="roundRect">
                <a:avLst>
                  <a:gd name="adj" fmla="val 16472"/>
                </a:avLst>
              </a:prstGeom>
              <a:solidFill>
                <a:srgbClr val="005F86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Energy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Balance &amp;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Obesity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392.11</a:t>
                </a:r>
              </a:p>
            </p:txBody>
          </p:sp>
          <p:sp>
            <p:nvSpPr>
              <p:cNvPr id="75" name="Rounded Rectangle 41">
                <a:extLst>
                  <a:ext uri="{FF2B5EF4-FFF2-40B4-BE49-F238E27FC236}">
                    <a16:creationId xmlns:a16="http://schemas.microsoft.com/office/drawing/2014/main" id="{64A5D13F-A7CF-4B05-9985-FA7509A54EC8}"/>
                  </a:ext>
                </a:extLst>
              </p:cNvPr>
              <p:cNvSpPr/>
              <p:nvPr/>
            </p:nvSpPr>
            <p:spPr>
              <a:xfrm>
                <a:off x="5731998" y="3733800"/>
                <a:ext cx="1530381" cy="813764"/>
              </a:xfrm>
              <a:prstGeom prst="roundRect">
                <a:avLst>
                  <a:gd name="adj" fmla="val 16472"/>
                </a:avLst>
              </a:prstGeom>
              <a:solidFill>
                <a:srgbClr val="005F86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Nutrition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Through the Lifecycle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394.5 </a:t>
                </a:r>
              </a:p>
            </p:txBody>
          </p:sp>
          <p:sp>
            <p:nvSpPr>
              <p:cNvPr id="76" name="Rounded Rectangle 41">
                <a:extLst>
                  <a:ext uri="{FF2B5EF4-FFF2-40B4-BE49-F238E27FC236}">
                    <a16:creationId xmlns:a16="http://schemas.microsoft.com/office/drawing/2014/main" id="{4554975F-2805-4873-B4C1-2A282BDA6867}"/>
                  </a:ext>
                </a:extLst>
              </p:cNvPr>
              <p:cNvSpPr/>
              <p:nvPr/>
            </p:nvSpPr>
            <p:spPr>
              <a:xfrm>
                <a:off x="8106904" y="3740447"/>
                <a:ext cx="1570496" cy="831889"/>
              </a:xfrm>
              <a:prstGeom prst="roundRect">
                <a:avLst>
                  <a:gd name="adj" fmla="val 16472"/>
                </a:avLst>
              </a:prstGeom>
              <a:solidFill>
                <a:srgbClr val="005F86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Nutrition &amp;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Disease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Prevention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392.13</a:t>
                </a:r>
              </a:p>
            </p:txBody>
          </p:sp>
          <p:sp>
            <p:nvSpPr>
              <p:cNvPr id="45" name="Rounded Rectangle 41">
                <a:extLst>
                  <a:ext uri="{FF2B5EF4-FFF2-40B4-BE49-F238E27FC236}">
                    <a16:creationId xmlns:a16="http://schemas.microsoft.com/office/drawing/2014/main" id="{F836B2BF-C26B-4D29-BD8A-059FD0B65228}"/>
                  </a:ext>
                </a:extLst>
              </p:cNvPr>
              <p:cNvSpPr/>
              <p:nvPr/>
            </p:nvSpPr>
            <p:spPr>
              <a:xfrm>
                <a:off x="1219200" y="5138602"/>
                <a:ext cx="1529338" cy="750752"/>
              </a:xfrm>
              <a:prstGeom prst="roundRect">
                <a:avLst>
                  <a:gd name="adj" fmla="val 16472"/>
                </a:avLst>
              </a:prstGeom>
              <a:solidFill>
                <a:srgbClr val="71ACC9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Nutrition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 and Cancer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392.3</a:t>
                </a:r>
              </a:p>
            </p:txBody>
          </p:sp>
          <p:sp>
            <p:nvSpPr>
              <p:cNvPr id="50" name="Rounded Rectangle 41">
                <a:extLst>
                  <a:ext uri="{FF2B5EF4-FFF2-40B4-BE49-F238E27FC236}">
                    <a16:creationId xmlns:a16="http://schemas.microsoft.com/office/drawing/2014/main" id="{CD80987B-E48A-40BB-8E39-1B7E8237B223}"/>
                  </a:ext>
                </a:extLst>
              </p:cNvPr>
              <p:cNvSpPr/>
              <p:nvPr/>
            </p:nvSpPr>
            <p:spPr>
              <a:xfrm>
                <a:off x="3415816" y="5132012"/>
                <a:ext cx="1609469" cy="770485"/>
              </a:xfrm>
              <a:prstGeom prst="roundRect">
                <a:avLst>
                  <a:gd name="adj" fmla="val 16472"/>
                </a:avLst>
              </a:prstGeom>
              <a:solidFill>
                <a:srgbClr val="71ACC9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Nutrition as Medicine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392.12</a:t>
                </a:r>
              </a:p>
            </p:txBody>
          </p:sp>
          <p:sp>
            <p:nvSpPr>
              <p:cNvPr id="78" name="Rounded Rectangle 41">
                <a:extLst>
                  <a:ext uri="{FF2B5EF4-FFF2-40B4-BE49-F238E27FC236}">
                    <a16:creationId xmlns:a16="http://schemas.microsoft.com/office/drawing/2014/main" id="{F0A6D403-93BC-49B2-AE0F-DA5B3CEE2DE7}"/>
                  </a:ext>
                </a:extLst>
              </p:cNvPr>
              <p:cNvSpPr/>
              <p:nvPr/>
            </p:nvSpPr>
            <p:spPr>
              <a:xfrm>
                <a:off x="5754752" y="5105400"/>
                <a:ext cx="1560448" cy="783954"/>
              </a:xfrm>
              <a:prstGeom prst="roundRect">
                <a:avLst>
                  <a:gd name="adj" fmla="val 16472"/>
                </a:avLst>
              </a:prstGeom>
              <a:solidFill>
                <a:srgbClr val="71ACC9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Nutrition and Immunology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392.4</a:t>
                </a:r>
              </a:p>
            </p:txBody>
          </p:sp>
          <p:sp>
            <p:nvSpPr>
              <p:cNvPr id="81" name="Rounded Rectangle 41">
                <a:extLst>
                  <a:ext uri="{FF2B5EF4-FFF2-40B4-BE49-F238E27FC236}">
                    <a16:creationId xmlns:a16="http://schemas.microsoft.com/office/drawing/2014/main" id="{829A6FC2-9627-4E4C-BC5A-3A4FC4BA7B53}"/>
                  </a:ext>
                </a:extLst>
              </p:cNvPr>
              <p:cNvSpPr/>
              <p:nvPr/>
            </p:nvSpPr>
            <p:spPr>
              <a:xfrm>
                <a:off x="8116952" y="5114832"/>
                <a:ext cx="1560448" cy="755574"/>
              </a:xfrm>
              <a:prstGeom prst="roundRect">
                <a:avLst>
                  <a:gd name="adj" fmla="val 16472"/>
                </a:avLst>
              </a:prstGeom>
              <a:solidFill>
                <a:srgbClr val="71ACC9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Nutrigenomics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390.13</a:t>
                </a:r>
              </a:p>
            </p:txBody>
          </p:sp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84A969EF-0BE8-6A4B-8D78-42BCE8B0EC6A}"/>
                  </a:ext>
                </a:extLst>
              </p:cNvPr>
              <p:cNvGrpSpPr/>
              <p:nvPr/>
            </p:nvGrpSpPr>
            <p:grpSpPr>
              <a:xfrm>
                <a:off x="10258634" y="4559151"/>
                <a:ext cx="1760959" cy="927249"/>
                <a:chOff x="10258634" y="4559151"/>
                <a:chExt cx="1760959" cy="927249"/>
              </a:xfrm>
            </p:grpSpPr>
            <p:grpSp>
              <p:nvGrpSpPr>
                <p:cNvPr id="72" name="Group 71">
                  <a:extLst>
                    <a:ext uri="{FF2B5EF4-FFF2-40B4-BE49-F238E27FC236}">
                      <a16:creationId xmlns:a16="http://schemas.microsoft.com/office/drawing/2014/main" id="{FDF84CB2-F723-D84D-82E7-A24330C9989E}"/>
                    </a:ext>
                  </a:extLst>
                </p:cNvPr>
                <p:cNvGrpSpPr/>
                <p:nvPr/>
              </p:nvGrpSpPr>
              <p:grpSpPr>
                <a:xfrm>
                  <a:off x="10260192" y="4559151"/>
                  <a:ext cx="1759401" cy="927249"/>
                  <a:chOff x="10260192" y="3695970"/>
                  <a:chExt cx="1759401" cy="927249"/>
                </a:xfrm>
              </p:grpSpPr>
              <p:sp>
                <p:nvSpPr>
                  <p:cNvPr id="96" name="Rounded Rectangle 41">
                    <a:extLst>
                      <a:ext uri="{FF2B5EF4-FFF2-40B4-BE49-F238E27FC236}">
                        <a16:creationId xmlns:a16="http://schemas.microsoft.com/office/drawing/2014/main" id="{43A8BB86-D91E-3D4D-80AE-C046BB4FE242}"/>
                      </a:ext>
                    </a:extLst>
                  </p:cNvPr>
                  <p:cNvSpPr/>
                  <p:nvPr/>
                </p:nvSpPr>
                <p:spPr>
                  <a:xfrm>
                    <a:off x="10260192" y="3695970"/>
                    <a:ext cx="1753034" cy="927249"/>
                  </a:xfrm>
                  <a:custGeom>
                    <a:avLst/>
                    <a:gdLst>
                      <a:gd name="connsiteX0" fmla="*/ 0 w 1753034"/>
                      <a:gd name="connsiteY0" fmla="*/ 152736 h 927249"/>
                      <a:gd name="connsiteX1" fmla="*/ 152736 w 1753034"/>
                      <a:gd name="connsiteY1" fmla="*/ 0 h 927249"/>
                      <a:gd name="connsiteX2" fmla="*/ 1600298 w 1753034"/>
                      <a:gd name="connsiteY2" fmla="*/ 0 h 927249"/>
                      <a:gd name="connsiteX3" fmla="*/ 1753034 w 1753034"/>
                      <a:gd name="connsiteY3" fmla="*/ 152736 h 927249"/>
                      <a:gd name="connsiteX4" fmla="*/ 1753034 w 1753034"/>
                      <a:gd name="connsiteY4" fmla="*/ 774513 h 927249"/>
                      <a:gd name="connsiteX5" fmla="*/ 1600298 w 1753034"/>
                      <a:gd name="connsiteY5" fmla="*/ 927249 h 927249"/>
                      <a:gd name="connsiteX6" fmla="*/ 152736 w 1753034"/>
                      <a:gd name="connsiteY6" fmla="*/ 927249 h 927249"/>
                      <a:gd name="connsiteX7" fmla="*/ 0 w 1753034"/>
                      <a:gd name="connsiteY7" fmla="*/ 774513 h 927249"/>
                      <a:gd name="connsiteX8" fmla="*/ 0 w 1753034"/>
                      <a:gd name="connsiteY8" fmla="*/ 152736 h 927249"/>
                      <a:gd name="connsiteX0" fmla="*/ 0 w 1824341"/>
                      <a:gd name="connsiteY0" fmla="*/ 152736 h 927249"/>
                      <a:gd name="connsiteX1" fmla="*/ 152736 w 1824341"/>
                      <a:gd name="connsiteY1" fmla="*/ 0 h 927249"/>
                      <a:gd name="connsiteX2" fmla="*/ 1600298 w 1824341"/>
                      <a:gd name="connsiteY2" fmla="*/ 0 h 927249"/>
                      <a:gd name="connsiteX3" fmla="*/ 1753034 w 1824341"/>
                      <a:gd name="connsiteY3" fmla="*/ 152736 h 927249"/>
                      <a:gd name="connsiteX4" fmla="*/ 1753034 w 1824341"/>
                      <a:gd name="connsiteY4" fmla="*/ 774513 h 927249"/>
                      <a:gd name="connsiteX5" fmla="*/ 1795370 w 1824341"/>
                      <a:gd name="connsiteY5" fmla="*/ 183537 h 927249"/>
                      <a:gd name="connsiteX6" fmla="*/ 152736 w 1824341"/>
                      <a:gd name="connsiteY6" fmla="*/ 927249 h 927249"/>
                      <a:gd name="connsiteX7" fmla="*/ 0 w 1824341"/>
                      <a:gd name="connsiteY7" fmla="*/ 774513 h 927249"/>
                      <a:gd name="connsiteX8" fmla="*/ 0 w 1824341"/>
                      <a:gd name="connsiteY8" fmla="*/ 152736 h 927249"/>
                      <a:gd name="connsiteX0" fmla="*/ 0 w 1807514"/>
                      <a:gd name="connsiteY0" fmla="*/ 152736 h 927249"/>
                      <a:gd name="connsiteX1" fmla="*/ 152736 w 1807514"/>
                      <a:gd name="connsiteY1" fmla="*/ 0 h 927249"/>
                      <a:gd name="connsiteX2" fmla="*/ 1600298 w 1807514"/>
                      <a:gd name="connsiteY2" fmla="*/ 0 h 927249"/>
                      <a:gd name="connsiteX3" fmla="*/ 1753034 w 1807514"/>
                      <a:gd name="connsiteY3" fmla="*/ 152736 h 927249"/>
                      <a:gd name="connsiteX4" fmla="*/ 1497002 w 1807514"/>
                      <a:gd name="connsiteY4" fmla="*/ 274641 h 927249"/>
                      <a:gd name="connsiteX5" fmla="*/ 1795370 w 1807514"/>
                      <a:gd name="connsiteY5" fmla="*/ 183537 h 927249"/>
                      <a:gd name="connsiteX6" fmla="*/ 152736 w 1807514"/>
                      <a:gd name="connsiteY6" fmla="*/ 927249 h 927249"/>
                      <a:gd name="connsiteX7" fmla="*/ 0 w 1807514"/>
                      <a:gd name="connsiteY7" fmla="*/ 774513 h 927249"/>
                      <a:gd name="connsiteX8" fmla="*/ 0 w 1807514"/>
                      <a:gd name="connsiteY8" fmla="*/ 152736 h 927249"/>
                      <a:gd name="connsiteX0" fmla="*/ 0 w 1753034"/>
                      <a:gd name="connsiteY0" fmla="*/ 152736 h 927249"/>
                      <a:gd name="connsiteX1" fmla="*/ 152736 w 1753034"/>
                      <a:gd name="connsiteY1" fmla="*/ 0 h 927249"/>
                      <a:gd name="connsiteX2" fmla="*/ 1600298 w 1753034"/>
                      <a:gd name="connsiteY2" fmla="*/ 0 h 927249"/>
                      <a:gd name="connsiteX3" fmla="*/ 1753034 w 1753034"/>
                      <a:gd name="connsiteY3" fmla="*/ 152736 h 927249"/>
                      <a:gd name="connsiteX4" fmla="*/ 1497002 w 1753034"/>
                      <a:gd name="connsiteY4" fmla="*/ 274641 h 927249"/>
                      <a:gd name="connsiteX5" fmla="*/ 1710026 w 1753034"/>
                      <a:gd name="connsiteY5" fmla="*/ 183537 h 927249"/>
                      <a:gd name="connsiteX6" fmla="*/ 152736 w 1753034"/>
                      <a:gd name="connsiteY6" fmla="*/ 927249 h 927249"/>
                      <a:gd name="connsiteX7" fmla="*/ 0 w 1753034"/>
                      <a:gd name="connsiteY7" fmla="*/ 774513 h 927249"/>
                      <a:gd name="connsiteX8" fmla="*/ 0 w 1753034"/>
                      <a:gd name="connsiteY8" fmla="*/ 152736 h 927249"/>
                      <a:gd name="connsiteX0" fmla="*/ 0 w 1753034"/>
                      <a:gd name="connsiteY0" fmla="*/ 152736 h 927249"/>
                      <a:gd name="connsiteX1" fmla="*/ 152736 w 1753034"/>
                      <a:gd name="connsiteY1" fmla="*/ 0 h 927249"/>
                      <a:gd name="connsiteX2" fmla="*/ 1600298 w 1753034"/>
                      <a:gd name="connsiteY2" fmla="*/ 0 h 927249"/>
                      <a:gd name="connsiteX3" fmla="*/ 1753034 w 1753034"/>
                      <a:gd name="connsiteY3" fmla="*/ 152736 h 927249"/>
                      <a:gd name="connsiteX4" fmla="*/ 1497002 w 1753034"/>
                      <a:gd name="connsiteY4" fmla="*/ 274641 h 927249"/>
                      <a:gd name="connsiteX5" fmla="*/ 1624682 w 1753034"/>
                      <a:gd name="connsiteY5" fmla="*/ 183537 h 927249"/>
                      <a:gd name="connsiteX6" fmla="*/ 152736 w 1753034"/>
                      <a:gd name="connsiteY6" fmla="*/ 927249 h 927249"/>
                      <a:gd name="connsiteX7" fmla="*/ 0 w 1753034"/>
                      <a:gd name="connsiteY7" fmla="*/ 774513 h 927249"/>
                      <a:gd name="connsiteX8" fmla="*/ 0 w 1753034"/>
                      <a:gd name="connsiteY8" fmla="*/ 152736 h 927249"/>
                      <a:gd name="connsiteX0" fmla="*/ 0 w 1753034"/>
                      <a:gd name="connsiteY0" fmla="*/ 152736 h 927249"/>
                      <a:gd name="connsiteX1" fmla="*/ 152736 w 1753034"/>
                      <a:gd name="connsiteY1" fmla="*/ 0 h 927249"/>
                      <a:gd name="connsiteX2" fmla="*/ 1600298 w 1753034"/>
                      <a:gd name="connsiteY2" fmla="*/ 0 h 927249"/>
                      <a:gd name="connsiteX3" fmla="*/ 1753034 w 1753034"/>
                      <a:gd name="connsiteY3" fmla="*/ 152736 h 927249"/>
                      <a:gd name="connsiteX4" fmla="*/ 1497002 w 1753034"/>
                      <a:gd name="connsiteY4" fmla="*/ 213681 h 927249"/>
                      <a:gd name="connsiteX5" fmla="*/ 1624682 w 1753034"/>
                      <a:gd name="connsiteY5" fmla="*/ 183537 h 927249"/>
                      <a:gd name="connsiteX6" fmla="*/ 152736 w 1753034"/>
                      <a:gd name="connsiteY6" fmla="*/ 927249 h 927249"/>
                      <a:gd name="connsiteX7" fmla="*/ 0 w 1753034"/>
                      <a:gd name="connsiteY7" fmla="*/ 774513 h 927249"/>
                      <a:gd name="connsiteX8" fmla="*/ 0 w 1753034"/>
                      <a:gd name="connsiteY8" fmla="*/ 152736 h 927249"/>
                      <a:gd name="connsiteX0" fmla="*/ 0 w 1753034"/>
                      <a:gd name="connsiteY0" fmla="*/ 152736 h 927249"/>
                      <a:gd name="connsiteX1" fmla="*/ 152736 w 1753034"/>
                      <a:gd name="connsiteY1" fmla="*/ 0 h 927249"/>
                      <a:gd name="connsiteX2" fmla="*/ 1600298 w 1753034"/>
                      <a:gd name="connsiteY2" fmla="*/ 0 h 927249"/>
                      <a:gd name="connsiteX3" fmla="*/ 1753034 w 1753034"/>
                      <a:gd name="connsiteY3" fmla="*/ 152736 h 927249"/>
                      <a:gd name="connsiteX4" fmla="*/ 1497002 w 1753034"/>
                      <a:gd name="connsiteY4" fmla="*/ 213681 h 927249"/>
                      <a:gd name="connsiteX5" fmla="*/ 1624682 w 1753034"/>
                      <a:gd name="connsiteY5" fmla="*/ 183537 h 927249"/>
                      <a:gd name="connsiteX6" fmla="*/ 152736 w 1753034"/>
                      <a:gd name="connsiteY6" fmla="*/ 927249 h 927249"/>
                      <a:gd name="connsiteX7" fmla="*/ 0 w 1753034"/>
                      <a:gd name="connsiteY7" fmla="*/ 774513 h 927249"/>
                      <a:gd name="connsiteX8" fmla="*/ 0 w 1753034"/>
                      <a:gd name="connsiteY8" fmla="*/ 152736 h 9272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53034" h="927249">
                        <a:moveTo>
                          <a:pt x="0" y="152736"/>
                        </a:moveTo>
                        <a:cubicBezTo>
                          <a:pt x="0" y="68382"/>
                          <a:pt x="68382" y="0"/>
                          <a:pt x="152736" y="0"/>
                        </a:cubicBezTo>
                        <a:lnTo>
                          <a:pt x="1600298" y="0"/>
                        </a:lnTo>
                        <a:cubicBezTo>
                          <a:pt x="1684652" y="0"/>
                          <a:pt x="1753034" y="68382"/>
                          <a:pt x="1753034" y="152736"/>
                        </a:cubicBezTo>
                        <a:lnTo>
                          <a:pt x="1497002" y="213681"/>
                        </a:lnTo>
                        <a:cubicBezTo>
                          <a:pt x="1399466" y="249267"/>
                          <a:pt x="1709036" y="183537"/>
                          <a:pt x="1624682" y="183537"/>
                        </a:cubicBezTo>
                        <a:cubicBezTo>
                          <a:pt x="1142161" y="183537"/>
                          <a:pt x="635257" y="927249"/>
                          <a:pt x="152736" y="927249"/>
                        </a:cubicBezTo>
                        <a:cubicBezTo>
                          <a:pt x="68382" y="927249"/>
                          <a:pt x="0" y="858867"/>
                          <a:pt x="0" y="774513"/>
                        </a:cubicBezTo>
                        <a:lnTo>
                          <a:pt x="0" y="152736"/>
                        </a:lnTo>
                        <a:close/>
                      </a:path>
                    </a:pathLst>
                  </a:custGeom>
                  <a:solidFill>
                    <a:srgbClr val="71ACC9"/>
                  </a:solidFill>
                  <a:ln>
                    <a:solidFill>
                      <a:srgbClr val="336B87"/>
                    </a:solidFill>
                  </a:ln>
                  <a:effectLst/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rgbClr r="0" g="0" b="0"/>
                  </a:fillRef>
                  <a:effectRef idx="2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lvl="0" algn="ctr"/>
                    <a:endParaRPr lang="en-US" sz="1100" b="1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97" name="Rounded Rectangle 41">
                    <a:extLst>
                      <a:ext uri="{FF2B5EF4-FFF2-40B4-BE49-F238E27FC236}">
                        <a16:creationId xmlns:a16="http://schemas.microsoft.com/office/drawing/2014/main" id="{6CFB4B6D-8594-9A4D-B14C-52126924E499}"/>
                      </a:ext>
                    </a:extLst>
                  </p:cNvPr>
                  <p:cNvSpPr/>
                  <p:nvPr/>
                </p:nvSpPr>
                <p:spPr>
                  <a:xfrm>
                    <a:off x="10314432" y="3759682"/>
                    <a:ext cx="1705161" cy="859254"/>
                  </a:xfrm>
                  <a:custGeom>
                    <a:avLst/>
                    <a:gdLst>
                      <a:gd name="connsiteX0" fmla="*/ 0 w 1656393"/>
                      <a:gd name="connsiteY0" fmla="*/ 139926 h 849479"/>
                      <a:gd name="connsiteX1" fmla="*/ 139926 w 1656393"/>
                      <a:gd name="connsiteY1" fmla="*/ 0 h 849479"/>
                      <a:gd name="connsiteX2" fmla="*/ 1516467 w 1656393"/>
                      <a:gd name="connsiteY2" fmla="*/ 0 h 849479"/>
                      <a:gd name="connsiteX3" fmla="*/ 1656393 w 1656393"/>
                      <a:gd name="connsiteY3" fmla="*/ 139926 h 849479"/>
                      <a:gd name="connsiteX4" fmla="*/ 1656393 w 1656393"/>
                      <a:gd name="connsiteY4" fmla="*/ 709553 h 849479"/>
                      <a:gd name="connsiteX5" fmla="*/ 1516467 w 1656393"/>
                      <a:gd name="connsiteY5" fmla="*/ 849479 h 849479"/>
                      <a:gd name="connsiteX6" fmla="*/ 139926 w 1656393"/>
                      <a:gd name="connsiteY6" fmla="*/ 849479 h 849479"/>
                      <a:gd name="connsiteX7" fmla="*/ 0 w 1656393"/>
                      <a:gd name="connsiteY7" fmla="*/ 709553 h 849479"/>
                      <a:gd name="connsiteX8" fmla="*/ 0 w 1656393"/>
                      <a:gd name="connsiteY8" fmla="*/ 139926 h 849479"/>
                      <a:gd name="connsiteX0" fmla="*/ 0 w 1656393"/>
                      <a:gd name="connsiteY0" fmla="*/ 139926 h 849479"/>
                      <a:gd name="connsiteX1" fmla="*/ 152118 w 1656393"/>
                      <a:gd name="connsiteY1" fmla="*/ 560832 h 849479"/>
                      <a:gd name="connsiteX2" fmla="*/ 1516467 w 1656393"/>
                      <a:gd name="connsiteY2" fmla="*/ 0 h 849479"/>
                      <a:gd name="connsiteX3" fmla="*/ 1656393 w 1656393"/>
                      <a:gd name="connsiteY3" fmla="*/ 139926 h 849479"/>
                      <a:gd name="connsiteX4" fmla="*/ 1656393 w 1656393"/>
                      <a:gd name="connsiteY4" fmla="*/ 709553 h 849479"/>
                      <a:gd name="connsiteX5" fmla="*/ 1516467 w 1656393"/>
                      <a:gd name="connsiteY5" fmla="*/ 849479 h 849479"/>
                      <a:gd name="connsiteX6" fmla="*/ 139926 w 1656393"/>
                      <a:gd name="connsiteY6" fmla="*/ 849479 h 849479"/>
                      <a:gd name="connsiteX7" fmla="*/ 0 w 1656393"/>
                      <a:gd name="connsiteY7" fmla="*/ 709553 h 849479"/>
                      <a:gd name="connsiteX8" fmla="*/ 0 w 1656393"/>
                      <a:gd name="connsiteY8" fmla="*/ 139926 h 849479"/>
                      <a:gd name="connsiteX0" fmla="*/ 158496 w 1656393"/>
                      <a:gd name="connsiteY0" fmla="*/ 859254 h 859254"/>
                      <a:gd name="connsiteX1" fmla="*/ 152118 w 1656393"/>
                      <a:gd name="connsiteY1" fmla="*/ 560832 h 859254"/>
                      <a:gd name="connsiteX2" fmla="*/ 1516467 w 1656393"/>
                      <a:gd name="connsiteY2" fmla="*/ 0 h 859254"/>
                      <a:gd name="connsiteX3" fmla="*/ 1656393 w 1656393"/>
                      <a:gd name="connsiteY3" fmla="*/ 139926 h 859254"/>
                      <a:gd name="connsiteX4" fmla="*/ 1656393 w 1656393"/>
                      <a:gd name="connsiteY4" fmla="*/ 709553 h 859254"/>
                      <a:gd name="connsiteX5" fmla="*/ 1516467 w 1656393"/>
                      <a:gd name="connsiteY5" fmla="*/ 849479 h 859254"/>
                      <a:gd name="connsiteX6" fmla="*/ 139926 w 1656393"/>
                      <a:gd name="connsiteY6" fmla="*/ 849479 h 859254"/>
                      <a:gd name="connsiteX7" fmla="*/ 0 w 1656393"/>
                      <a:gd name="connsiteY7" fmla="*/ 709553 h 859254"/>
                      <a:gd name="connsiteX8" fmla="*/ 158496 w 1656393"/>
                      <a:gd name="connsiteY8" fmla="*/ 859254 h 859254"/>
                      <a:gd name="connsiteX0" fmla="*/ 158496 w 1656393"/>
                      <a:gd name="connsiteY0" fmla="*/ 859254 h 859254"/>
                      <a:gd name="connsiteX1" fmla="*/ 91158 w 1656393"/>
                      <a:gd name="connsiteY1" fmla="*/ 755904 h 859254"/>
                      <a:gd name="connsiteX2" fmla="*/ 1516467 w 1656393"/>
                      <a:gd name="connsiteY2" fmla="*/ 0 h 859254"/>
                      <a:gd name="connsiteX3" fmla="*/ 1656393 w 1656393"/>
                      <a:gd name="connsiteY3" fmla="*/ 139926 h 859254"/>
                      <a:gd name="connsiteX4" fmla="*/ 1656393 w 1656393"/>
                      <a:gd name="connsiteY4" fmla="*/ 709553 h 859254"/>
                      <a:gd name="connsiteX5" fmla="*/ 1516467 w 1656393"/>
                      <a:gd name="connsiteY5" fmla="*/ 849479 h 859254"/>
                      <a:gd name="connsiteX6" fmla="*/ 139926 w 1656393"/>
                      <a:gd name="connsiteY6" fmla="*/ 849479 h 859254"/>
                      <a:gd name="connsiteX7" fmla="*/ 0 w 1656393"/>
                      <a:gd name="connsiteY7" fmla="*/ 709553 h 859254"/>
                      <a:gd name="connsiteX8" fmla="*/ 158496 w 1656393"/>
                      <a:gd name="connsiteY8" fmla="*/ 859254 h 859254"/>
                      <a:gd name="connsiteX0" fmla="*/ 170688 w 1668585"/>
                      <a:gd name="connsiteY0" fmla="*/ 859254 h 859254"/>
                      <a:gd name="connsiteX1" fmla="*/ 103350 w 1668585"/>
                      <a:gd name="connsiteY1" fmla="*/ 755904 h 859254"/>
                      <a:gd name="connsiteX2" fmla="*/ 1528659 w 1668585"/>
                      <a:gd name="connsiteY2" fmla="*/ 0 h 859254"/>
                      <a:gd name="connsiteX3" fmla="*/ 1668585 w 1668585"/>
                      <a:gd name="connsiteY3" fmla="*/ 139926 h 859254"/>
                      <a:gd name="connsiteX4" fmla="*/ 1668585 w 1668585"/>
                      <a:gd name="connsiteY4" fmla="*/ 709553 h 859254"/>
                      <a:gd name="connsiteX5" fmla="*/ 1528659 w 1668585"/>
                      <a:gd name="connsiteY5" fmla="*/ 849479 h 859254"/>
                      <a:gd name="connsiteX6" fmla="*/ 152118 w 1668585"/>
                      <a:gd name="connsiteY6" fmla="*/ 849479 h 859254"/>
                      <a:gd name="connsiteX7" fmla="*/ 0 w 1668585"/>
                      <a:gd name="connsiteY7" fmla="*/ 794897 h 859254"/>
                      <a:gd name="connsiteX8" fmla="*/ 170688 w 1668585"/>
                      <a:gd name="connsiteY8" fmla="*/ 859254 h 859254"/>
                      <a:gd name="connsiteX0" fmla="*/ 182880 w 1680777"/>
                      <a:gd name="connsiteY0" fmla="*/ 859254 h 859254"/>
                      <a:gd name="connsiteX1" fmla="*/ 115542 w 1680777"/>
                      <a:gd name="connsiteY1" fmla="*/ 755904 h 859254"/>
                      <a:gd name="connsiteX2" fmla="*/ 1540851 w 1680777"/>
                      <a:gd name="connsiteY2" fmla="*/ 0 h 859254"/>
                      <a:gd name="connsiteX3" fmla="*/ 1680777 w 1680777"/>
                      <a:gd name="connsiteY3" fmla="*/ 139926 h 859254"/>
                      <a:gd name="connsiteX4" fmla="*/ 1680777 w 1680777"/>
                      <a:gd name="connsiteY4" fmla="*/ 709553 h 859254"/>
                      <a:gd name="connsiteX5" fmla="*/ 1540851 w 1680777"/>
                      <a:gd name="connsiteY5" fmla="*/ 849479 h 859254"/>
                      <a:gd name="connsiteX6" fmla="*/ 164310 w 1680777"/>
                      <a:gd name="connsiteY6" fmla="*/ 849479 h 859254"/>
                      <a:gd name="connsiteX7" fmla="*/ 0 w 1680777"/>
                      <a:gd name="connsiteY7" fmla="*/ 733937 h 859254"/>
                      <a:gd name="connsiteX8" fmla="*/ 182880 w 1680777"/>
                      <a:gd name="connsiteY8" fmla="*/ 859254 h 859254"/>
                      <a:gd name="connsiteX0" fmla="*/ 182880 w 1680777"/>
                      <a:gd name="connsiteY0" fmla="*/ 859254 h 859254"/>
                      <a:gd name="connsiteX1" fmla="*/ 91158 w 1680777"/>
                      <a:gd name="connsiteY1" fmla="*/ 780288 h 859254"/>
                      <a:gd name="connsiteX2" fmla="*/ 1540851 w 1680777"/>
                      <a:gd name="connsiteY2" fmla="*/ 0 h 859254"/>
                      <a:gd name="connsiteX3" fmla="*/ 1680777 w 1680777"/>
                      <a:gd name="connsiteY3" fmla="*/ 139926 h 859254"/>
                      <a:gd name="connsiteX4" fmla="*/ 1680777 w 1680777"/>
                      <a:gd name="connsiteY4" fmla="*/ 709553 h 859254"/>
                      <a:gd name="connsiteX5" fmla="*/ 1540851 w 1680777"/>
                      <a:gd name="connsiteY5" fmla="*/ 849479 h 859254"/>
                      <a:gd name="connsiteX6" fmla="*/ 164310 w 1680777"/>
                      <a:gd name="connsiteY6" fmla="*/ 849479 h 859254"/>
                      <a:gd name="connsiteX7" fmla="*/ 0 w 1680777"/>
                      <a:gd name="connsiteY7" fmla="*/ 733937 h 859254"/>
                      <a:gd name="connsiteX8" fmla="*/ 182880 w 1680777"/>
                      <a:gd name="connsiteY8" fmla="*/ 859254 h 859254"/>
                      <a:gd name="connsiteX0" fmla="*/ 182880 w 1680777"/>
                      <a:gd name="connsiteY0" fmla="*/ 859254 h 859254"/>
                      <a:gd name="connsiteX1" fmla="*/ 78966 w 1680777"/>
                      <a:gd name="connsiteY1" fmla="*/ 816864 h 859254"/>
                      <a:gd name="connsiteX2" fmla="*/ 1540851 w 1680777"/>
                      <a:gd name="connsiteY2" fmla="*/ 0 h 859254"/>
                      <a:gd name="connsiteX3" fmla="*/ 1680777 w 1680777"/>
                      <a:gd name="connsiteY3" fmla="*/ 139926 h 859254"/>
                      <a:gd name="connsiteX4" fmla="*/ 1680777 w 1680777"/>
                      <a:gd name="connsiteY4" fmla="*/ 709553 h 859254"/>
                      <a:gd name="connsiteX5" fmla="*/ 1540851 w 1680777"/>
                      <a:gd name="connsiteY5" fmla="*/ 849479 h 859254"/>
                      <a:gd name="connsiteX6" fmla="*/ 164310 w 1680777"/>
                      <a:gd name="connsiteY6" fmla="*/ 849479 h 859254"/>
                      <a:gd name="connsiteX7" fmla="*/ 0 w 1680777"/>
                      <a:gd name="connsiteY7" fmla="*/ 733937 h 859254"/>
                      <a:gd name="connsiteX8" fmla="*/ 182880 w 1680777"/>
                      <a:gd name="connsiteY8" fmla="*/ 859254 h 859254"/>
                      <a:gd name="connsiteX0" fmla="*/ 207264 w 1705161"/>
                      <a:gd name="connsiteY0" fmla="*/ 859254 h 859254"/>
                      <a:gd name="connsiteX1" fmla="*/ 103350 w 1705161"/>
                      <a:gd name="connsiteY1" fmla="*/ 816864 h 859254"/>
                      <a:gd name="connsiteX2" fmla="*/ 1565235 w 1705161"/>
                      <a:gd name="connsiteY2" fmla="*/ 0 h 859254"/>
                      <a:gd name="connsiteX3" fmla="*/ 1705161 w 1705161"/>
                      <a:gd name="connsiteY3" fmla="*/ 139926 h 859254"/>
                      <a:gd name="connsiteX4" fmla="*/ 1705161 w 1705161"/>
                      <a:gd name="connsiteY4" fmla="*/ 709553 h 859254"/>
                      <a:gd name="connsiteX5" fmla="*/ 1565235 w 1705161"/>
                      <a:gd name="connsiteY5" fmla="*/ 849479 h 859254"/>
                      <a:gd name="connsiteX6" fmla="*/ 188694 w 1705161"/>
                      <a:gd name="connsiteY6" fmla="*/ 849479 h 859254"/>
                      <a:gd name="connsiteX7" fmla="*/ 0 w 1705161"/>
                      <a:gd name="connsiteY7" fmla="*/ 782705 h 859254"/>
                      <a:gd name="connsiteX8" fmla="*/ 207264 w 1705161"/>
                      <a:gd name="connsiteY8" fmla="*/ 859254 h 8592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05161" h="859254">
                        <a:moveTo>
                          <a:pt x="207264" y="859254"/>
                        </a:moveTo>
                        <a:cubicBezTo>
                          <a:pt x="207264" y="781975"/>
                          <a:pt x="26071" y="816864"/>
                          <a:pt x="103350" y="816864"/>
                        </a:cubicBezTo>
                        <a:cubicBezTo>
                          <a:pt x="562197" y="816864"/>
                          <a:pt x="1106388" y="0"/>
                          <a:pt x="1565235" y="0"/>
                        </a:cubicBezTo>
                        <a:cubicBezTo>
                          <a:pt x="1642514" y="0"/>
                          <a:pt x="1705161" y="62647"/>
                          <a:pt x="1705161" y="139926"/>
                        </a:cubicBezTo>
                        <a:lnTo>
                          <a:pt x="1705161" y="709553"/>
                        </a:lnTo>
                        <a:cubicBezTo>
                          <a:pt x="1705161" y="786832"/>
                          <a:pt x="1642514" y="849479"/>
                          <a:pt x="1565235" y="849479"/>
                        </a:cubicBezTo>
                        <a:lnTo>
                          <a:pt x="188694" y="849479"/>
                        </a:lnTo>
                        <a:cubicBezTo>
                          <a:pt x="111415" y="849479"/>
                          <a:pt x="0" y="859984"/>
                          <a:pt x="0" y="782705"/>
                        </a:cubicBezTo>
                        <a:lnTo>
                          <a:pt x="207264" y="859254"/>
                        </a:lnTo>
                        <a:close/>
                      </a:path>
                    </a:pathLst>
                  </a:custGeom>
                  <a:solidFill>
                    <a:srgbClr val="005F86"/>
                  </a:solidFill>
                  <a:ln>
                    <a:solidFill>
                      <a:srgbClr val="336B87"/>
                    </a:solidFill>
                  </a:ln>
                  <a:effectLst/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rgbClr r="0" g="0" b="0"/>
                  </a:fillRef>
                  <a:effectRef idx="2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/>
                  <a:lstStyle/>
                  <a:p>
                    <a:pPr lvl="0" algn="ctr"/>
                    <a:endParaRPr lang="en-US" sz="3000" b="1" dirty="0">
                      <a:solidFill>
                        <a:prstClr val="white"/>
                      </a:solidFill>
                    </a:endParaRPr>
                  </a:p>
                  <a:p>
                    <a:pPr algn="ctr"/>
                    <a:endParaRPr lang="en-US" sz="6000" b="1" dirty="0"/>
                  </a:p>
                </p:txBody>
              </p:sp>
            </p:grpSp>
            <p:sp>
              <p:nvSpPr>
                <p:cNvPr id="79" name="Rectangle 78">
                  <a:extLst>
                    <a:ext uri="{FF2B5EF4-FFF2-40B4-BE49-F238E27FC236}">
                      <a16:creationId xmlns:a16="http://schemas.microsoft.com/office/drawing/2014/main" id="{18BB0359-91E0-8649-A86F-89D872E838A2}"/>
                    </a:ext>
                  </a:extLst>
                </p:cNvPr>
                <p:cNvSpPr/>
                <p:nvPr/>
              </p:nvSpPr>
              <p:spPr>
                <a:xfrm>
                  <a:off x="10258634" y="4648200"/>
                  <a:ext cx="1753035" cy="830997"/>
                </a:xfrm>
                <a:prstGeom prst="rect">
                  <a:avLst/>
                </a:prstGeom>
              </p:spPr>
              <p:txBody>
                <a:bodyPr wrap="square" anchor="ctr" anchorCtr="1">
                  <a:sp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prstClr val="white"/>
                      </a:solidFill>
                    </a:rPr>
                    <a:t>Current Issues in Nutritional </a:t>
                  </a:r>
                </a:p>
                <a:p>
                  <a:pPr algn="ctr"/>
                  <a:r>
                    <a:rPr lang="en-US" sz="1200" b="1" dirty="0">
                      <a:solidFill>
                        <a:prstClr val="white"/>
                      </a:solidFill>
                    </a:rPr>
                    <a:t>Sciences </a:t>
                  </a:r>
                </a:p>
                <a:p>
                  <a:pPr algn="ctr"/>
                  <a:r>
                    <a:rPr lang="en-US" sz="1200" b="1" dirty="0">
                      <a:solidFill>
                        <a:prstClr val="white"/>
                      </a:solidFill>
                    </a:rPr>
                    <a:t>NTR 394</a:t>
                  </a:r>
                </a:p>
              </p:txBody>
            </p:sp>
          </p:grpSp>
          <p:sp>
            <p:nvSpPr>
              <p:cNvPr id="99" name="Rounded Rectangle 41">
                <a:extLst>
                  <a:ext uri="{FF2B5EF4-FFF2-40B4-BE49-F238E27FC236}">
                    <a16:creationId xmlns:a16="http://schemas.microsoft.com/office/drawing/2014/main" id="{4607C6F2-ED7C-E74D-95EC-11780CFBB04D}"/>
                  </a:ext>
                </a:extLst>
              </p:cNvPr>
              <p:cNvSpPr/>
              <p:nvPr/>
            </p:nvSpPr>
            <p:spPr>
              <a:xfrm>
                <a:off x="5715000" y="2362200"/>
                <a:ext cx="1502411" cy="804502"/>
              </a:xfrm>
              <a:prstGeom prst="roundRect">
                <a:avLst>
                  <a:gd name="adj" fmla="val 16472"/>
                </a:avLst>
              </a:prstGeom>
              <a:solidFill>
                <a:srgbClr val="BF5700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algn="ctr"/>
                <a:r>
                  <a:rPr lang="en-US" sz="1200" b="1" dirty="0"/>
                  <a:t>Advances In Nutritional Sciences II</a:t>
                </a:r>
              </a:p>
              <a:p>
                <a:pPr algn="ctr"/>
                <a:r>
                  <a:rPr lang="en-US" sz="1200" b="1" dirty="0"/>
                  <a:t>NTR 390.7</a:t>
                </a:r>
              </a:p>
            </p:txBody>
          </p:sp>
          <p:sp>
            <p:nvSpPr>
              <p:cNvPr id="102" name="Rounded Rectangle 41">
                <a:extLst>
                  <a:ext uri="{FF2B5EF4-FFF2-40B4-BE49-F238E27FC236}">
                    <a16:creationId xmlns:a16="http://schemas.microsoft.com/office/drawing/2014/main" id="{2E494343-9519-A847-BAD1-1ADD3647785D}"/>
                  </a:ext>
                </a:extLst>
              </p:cNvPr>
              <p:cNvSpPr/>
              <p:nvPr/>
            </p:nvSpPr>
            <p:spPr>
              <a:xfrm>
                <a:off x="8174989" y="2395898"/>
                <a:ext cx="1502411" cy="804502"/>
              </a:xfrm>
              <a:prstGeom prst="roundRect">
                <a:avLst>
                  <a:gd name="adj" fmla="val 16472"/>
                </a:avLst>
              </a:prstGeom>
              <a:solidFill>
                <a:srgbClr val="BF5700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algn="ctr"/>
                <a:r>
                  <a:rPr lang="en-US" sz="1200" b="1" dirty="0"/>
                  <a:t>Experimental Design &amp; Statistics</a:t>
                </a:r>
              </a:p>
              <a:p>
                <a:pPr algn="ctr"/>
                <a:r>
                  <a:rPr lang="en-US" sz="1200" b="1" dirty="0"/>
                  <a:t>NTR 380K.3</a:t>
                </a:r>
              </a:p>
            </p:txBody>
          </p:sp>
          <p:sp>
            <p:nvSpPr>
              <p:cNvPr id="103" name="Rounded Rectangle 41">
                <a:extLst>
                  <a:ext uri="{FF2B5EF4-FFF2-40B4-BE49-F238E27FC236}">
                    <a16:creationId xmlns:a16="http://schemas.microsoft.com/office/drawing/2014/main" id="{9F4B76F2-11D2-2747-830F-26AF0891E171}"/>
                  </a:ext>
                </a:extLst>
              </p:cNvPr>
              <p:cNvSpPr/>
              <p:nvPr/>
            </p:nvSpPr>
            <p:spPr>
              <a:xfrm>
                <a:off x="10159180" y="2776898"/>
                <a:ext cx="1854045" cy="952042"/>
              </a:xfrm>
              <a:prstGeom prst="roundRect">
                <a:avLst>
                  <a:gd name="adj" fmla="val 16472"/>
                </a:avLst>
              </a:prstGeom>
              <a:solidFill>
                <a:srgbClr val="BF5700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algn="ctr"/>
                <a:r>
                  <a:rPr lang="en-US" sz="1200" b="1" dirty="0"/>
                  <a:t>Advanced Experimental Design &amp; Statistics</a:t>
                </a:r>
              </a:p>
              <a:p>
                <a:pPr algn="ctr"/>
                <a:r>
                  <a:rPr lang="en-US" sz="1200" b="1" dirty="0"/>
                  <a:t>NTR 380K.4</a:t>
                </a:r>
              </a:p>
            </p:txBody>
          </p: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7AF4297D-C2B0-AC49-92A4-F2D9E477E60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228426" y="3493532"/>
                <a:ext cx="154934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>
                <a:extLst>
                  <a:ext uri="{FF2B5EF4-FFF2-40B4-BE49-F238E27FC236}">
                    <a16:creationId xmlns:a16="http://schemas.microsoft.com/office/drawing/2014/main" id="{610F6D10-2F14-334A-A234-AF67113CC1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79857" y="3493532"/>
                <a:ext cx="154934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16E89941-32B9-4D4D-B160-7173ADCE091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715000" y="3493532"/>
                <a:ext cx="154934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>
                <a:extLst>
                  <a:ext uri="{FF2B5EF4-FFF2-40B4-BE49-F238E27FC236}">
                    <a16:creationId xmlns:a16="http://schemas.microsoft.com/office/drawing/2014/main" id="{8AB54A6E-0EDA-6443-9FBC-4659337B5A8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28057" y="3493532"/>
                <a:ext cx="154934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9FECC530-4246-704B-AA9D-40A741DD71B9}"/>
                </a:ext>
              </a:extLst>
            </p:cNvPr>
            <p:cNvSpPr txBox="1"/>
            <p:nvPr/>
          </p:nvSpPr>
          <p:spPr>
            <a:xfrm>
              <a:off x="1766783" y="4648200"/>
              <a:ext cx="519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D05900"/>
                  </a:solidFill>
                </a:rPr>
                <a:t>Or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0DBAD698-791D-D845-9BB6-DE02E43EBE32}"/>
                </a:ext>
              </a:extLst>
            </p:cNvPr>
            <p:cNvSpPr txBox="1"/>
            <p:nvPr/>
          </p:nvSpPr>
          <p:spPr>
            <a:xfrm>
              <a:off x="3976583" y="4659868"/>
              <a:ext cx="519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D05900"/>
                  </a:solidFill>
                </a:rPr>
                <a:t>Or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0B03EF4-8B72-9C49-BD0E-7620C4246833}"/>
                </a:ext>
              </a:extLst>
            </p:cNvPr>
            <p:cNvSpPr txBox="1"/>
            <p:nvPr/>
          </p:nvSpPr>
          <p:spPr>
            <a:xfrm>
              <a:off x="6338783" y="4648200"/>
              <a:ext cx="519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D05900"/>
                  </a:solidFill>
                </a:rPr>
                <a:t>Or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C79E446-77E1-2F44-B2A7-F458D71316AC}"/>
                </a:ext>
              </a:extLst>
            </p:cNvPr>
            <p:cNvSpPr txBox="1"/>
            <p:nvPr/>
          </p:nvSpPr>
          <p:spPr>
            <a:xfrm>
              <a:off x="8700983" y="4648200"/>
              <a:ext cx="519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D05900"/>
                  </a:solidFill>
                </a:rPr>
                <a:t>Or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CBD95EA-8F33-1742-A8BF-9B514C2603E9}"/>
                </a:ext>
              </a:extLst>
            </p:cNvPr>
            <p:cNvSpPr/>
            <p:nvPr/>
          </p:nvSpPr>
          <p:spPr>
            <a:xfrm>
              <a:off x="0" y="-11153"/>
              <a:ext cx="12216324" cy="69034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36283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CCCC5BE5-BF2E-484B-A50F-ECB8A4BB24A6}"/>
              </a:ext>
            </a:extLst>
          </p:cNvPr>
          <p:cNvSpPr txBox="1"/>
          <p:nvPr/>
        </p:nvSpPr>
        <p:spPr>
          <a:xfrm rot="10800000">
            <a:off x="-1515380" y="1059309"/>
            <a:ext cx="430887" cy="1920354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lang="en-US" sz="1600" b="1" dirty="0">
                <a:latin typeface="Calibri" panose="020F0502020204030204" pitchFamily="34" charset="0"/>
                <a:cs typeface="Calibri" panose="020F0502020204030204" pitchFamily="34" charset="0"/>
              </a:rPr>
              <a:t>CONCENTRATION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8FBDC67-B4CA-C844-B848-B5EE7905033C}"/>
              </a:ext>
            </a:extLst>
          </p:cNvPr>
          <p:cNvGrpSpPr/>
          <p:nvPr/>
        </p:nvGrpSpPr>
        <p:grpSpPr>
          <a:xfrm>
            <a:off x="-30325" y="0"/>
            <a:ext cx="12234384" cy="6858000"/>
            <a:chOff x="-30325" y="0"/>
            <a:chExt cx="12234384" cy="6858000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C7597C8-1785-6E4F-A046-C9ABC30E11E3}"/>
                </a:ext>
              </a:extLst>
            </p:cNvPr>
            <p:cNvGrpSpPr/>
            <p:nvPr/>
          </p:nvGrpSpPr>
          <p:grpSpPr>
            <a:xfrm>
              <a:off x="-30325" y="0"/>
              <a:ext cx="12234384" cy="6858000"/>
              <a:chOff x="-30325" y="0"/>
              <a:chExt cx="12234384" cy="6858000"/>
            </a:xfrm>
          </p:grpSpPr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9BBDB9D6-F30B-B040-90F9-27545DDAE33B}"/>
                  </a:ext>
                </a:extLst>
              </p:cNvPr>
              <p:cNvSpPr/>
              <p:nvPr/>
            </p:nvSpPr>
            <p:spPr>
              <a:xfrm>
                <a:off x="12700" y="0"/>
                <a:ext cx="12167138" cy="1585640"/>
              </a:xfrm>
              <a:prstGeom prst="rect">
                <a:avLst/>
              </a:prstGeom>
              <a:solidFill>
                <a:srgbClr val="005F8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9C9AEEC-45ED-4DF3-B799-A55DB69DF205}"/>
                  </a:ext>
                </a:extLst>
              </p:cNvPr>
              <p:cNvSpPr/>
              <p:nvPr/>
            </p:nvSpPr>
            <p:spPr>
              <a:xfrm>
                <a:off x="10012794" y="1633784"/>
                <a:ext cx="2191265" cy="5224216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C36BB21-8014-4C87-9A92-59FDC0A48FF0}"/>
                  </a:ext>
                </a:extLst>
              </p:cNvPr>
              <p:cNvSpPr/>
              <p:nvPr/>
            </p:nvSpPr>
            <p:spPr>
              <a:xfrm>
                <a:off x="5100276" y="1623078"/>
                <a:ext cx="4942827" cy="515123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300F5995-6820-4C60-8DD9-3D44DDEF4205}"/>
                  </a:ext>
                </a:extLst>
              </p:cNvPr>
              <p:cNvSpPr/>
              <p:nvPr/>
            </p:nvSpPr>
            <p:spPr>
              <a:xfrm>
                <a:off x="0" y="1592709"/>
                <a:ext cx="5175232" cy="51512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/>
                  <a:t>First Seven Weeks</a:t>
                </a:r>
                <a:endParaRPr lang="en-US" dirty="0"/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8E1C6BD3-3808-434F-B61B-B35EF8785DB8}"/>
                  </a:ext>
                </a:extLst>
              </p:cNvPr>
              <p:cNvSpPr/>
              <p:nvPr/>
            </p:nvSpPr>
            <p:spPr>
              <a:xfrm>
                <a:off x="0" y="352927"/>
                <a:ext cx="12179838" cy="1245104"/>
              </a:xfrm>
              <a:prstGeom prst="rect">
                <a:avLst/>
              </a:prstGeom>
              <a:solidFill>
                <a:srgbClr val="005F86"/>
              </a:solidFill>
              <a:ln>
                <a:solidFill>
                  <a:srgbClr val="336B87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BE360A1-D0CF-BD4C-AFB6-74A2AA2D0BD6}"/>
                  </a:ext>
                </a:extLst>
              </p:cNvPr>
              <p:cNvSpPr/>
              <p:nvPr/>
            </p:nvSpPr>
            <p:spPr>
              <a:xfrm>
                <a:off x="210585" y="228600"/>
                <a:ext cx="291156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b="1" dirty="0">
                    <a:solidFill>
                      <a:srgbClr val="FFFFFF"/>
                    </a:solidFill>
                  </a:rPr>
                  <a:t>2 – Year Track</a:t>
                </a:r>
              </a:p>
            </p:txBody>
          </p: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D4DB6A28-9C7B-7B4A-A4BC-28D9DDCB0B21}"/>
                  </a:ext>
                </a:extLst>
              </p:cNvPr>
              <p:cNvGrpSpPr/>
              <p:nvPr/>
            </p:nvGrpSpPr>
            <p:grpSpPr>
              <a:xfrm>
                <a:off x="1324668" y="1216308"/>
                <a:ext cx="10769670" cy="385865"/>
                <a:chOff x="762000" y="2286000"/>
                <a:chExt cx="10769670" cy="385865"/>
              </a:xfrm>
            </p:grpSpPr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A46B7452-511A-DF46-A7B0-6B37D3D8A851}"/>
                    </a:ext>
                  </a:extLst>
                </p:cNvPr>
                <p:cNvSpPr/>
                <p:nvPr/>
              </p:nvSpPr>
              <p:spPr>
                <a:xfrm>
                  <a:off x="762000" y="2286000"/>
                  <a:ext cx="184731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endParaRPr lang="en-US" b="1" dirty="0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092AAE3A-929C-E74A-AABC-8699726CBE3C}"/>
                    </a:ext>
                  </a:extLst>
                </p:cNvPr>
                <p:cNvSpPr/>
                <p:nvPr/>
              </p:nvSpPr>
              <p:spPr>
                <a:xfrm>
                  <a:off x="1670929" y="2302533"/>
                  <a:ext cx="145745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b="1" dirty="0">
                      <a:solidFill>
                        <a:srgbClr val="FFFFFF"/>
                      </a:solidFill>
                    </a:rPr>
                    <a:t>FALL 1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2450BEE2-3C3A-BF45-B31B-FA66487D247F}"/>
                    </a:ext>
                  </a:extLst>
                </p:cNvPr>
                <p:cNvSpPr/>
                <p:nvPr/>
              </p:nvSpPr>
              <p:spPr>
                <a:xfrm>
                  <a:off x="6438686" y="2286000"/>
                  <a:ext cx="126188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FFFF"/>
                      </a:solidFill>
                    </a:rPr>
                    <a:t>SPRING 1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F3CCA977-B606-F94D-AFEA-89AE8FB5488F}"/>
                    </a:ext>
                  </a:extLst>
                </p:cNvPr>
                <p:cNvSpPr/>
                <p:nvPr/>
              </p:nvSpPr>
              <p:spPr>
                <a:xfrm>
                  <a:off x="10064602" y="2286000"/>
                  <a:ext cx="14670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FFFF"/>
                      </a:solidFill>
                    </a:rPr>
                    <a:t>SUMMER  1</a:t>
                  </a:r>
                </a:p>
              </p:txBody>
            </p:sp>
          </p:grpSp>
          <p:pic>
            <p:nvPicPr>
              <p:cNvPr id="30" name="Picture 29">
                <a:extLst>
                  <a:ext uri="{FF2B5EF4-FFF2-40B4-BE49-F238E27FC236}">
                    <a16:creationId xmlns:a16="http://schemas.microsoft.com/office/drawing/2014/main" id="{717C6860-B0B6-AD43-BD56-2BF5013583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5761" y="6400800"/>
                <a:ext cx="10404663" cy="373163"/>
              </a:xfrm>
              <a:prstGeom prst="rect">
                <a:avLst/>
              </a:prstGeom>
            </p:spPr>
          </p:pic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E5762F5F-257A-49A5-9FBD-763646DAD35A}"/>
                  </a:ext>
                </a:extLst>
              </p:cNvPr>
              <p:cNvSpPr txBox="1"/>
              <p:nvPr/>
            </p:nvSpPr>
            <p:spPr>
              <a:xfrm rot="10800000">
                <a:off x="683846" y="2016371"/>
                <a:ext cx="430887" cy="1920356"/>
              </a:xfrm>
              <a:prstGeom prst="rect">
                <a:avLst/>
              </a:prstGeom>
              <a:solidFill>
                <a:srgbClr val="90AFC5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sz="1600" dirty="0"/>
                  <a:t>1st Seven Weeks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819010E5-E61F-4CDA-9616-328FF2466E44}"/>
                  </a:ext>
                </a:extLst>
              </p:cNvPr>
              <p:cNvSpPr txBox="1"/>
              <p:nvPr/>
            </p:nvSpPr>
            <p:spPr>
              <a:xfrm rot="10800000">
                <a:off x="2895627" y="2034552"/>
                <a:ext cx="430887" cy="1920356"/>
              </a:xfrm>
              <a:prstGeom prst="rect">
                <a:avLst/>
              </a:prstGeom>
              <a:solidFill>
                <a:srgbClr val="90AFC5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sz="1600" dirty="0"/>
                  <a:t>2nd Seven</a:t>
                </a:r>
                <a:r>
                  <a:rPr lang="en-US" sz="1600" b="1" dirty="0"/>
                  <a:t> </a:t>
                </a:r>
                <a:r>
                  <a:rPr lang="en-US" sz="1600" dirty="0"/>
                  <a:t>Weeks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352A3B3F-AEEB-467D-A486-1E351D99BC9C}"/>
                  </a:ext>
                </a:extLst>
              </p:cNvPr>
              <p:cNvSpPr txBox="1"/>
              <p:nvPr/>
            </p:nvSpPr>
            <p:spPr>
              <a:xfrm rot="10800000">
                <a:off x="666548" y="4296595"/>
                <a:ext cx="430887" cy="2158181"/>
              </a:xfrm>
              <a:prstGeom prst="rect">
                <a:avLst/>
              </a:prstGeom>
              <a:solidFill>
                <a:srgbClr val="90AFC5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sz="1600" dirty="0"/>
                  <a:t>1st Seven Weeks</a:t>
                </a: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8E0398BF-C11F-475E-8823-425BAC72E654}"/>
                  </a:ext>
                </a:extLst>
              </p:cNvPr>
              <p:cNvSpPr txBox="1"/>
              <p:nvPr/>
            </p:nvSpPr>
            <p:spPr>
              <a:xfrm rot="10800000">
                <a:off x="2880485" y="4224468"/>
                <a:ext cx="430887" cy="2158182"/>
              </a:xfrm>
              <a:prstGeom prst="rect">
                <a:avLst/>
              </a:prstGeom>
              <a:solidFill>
                <a:srgbClr val="90AFC5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sz="1600" dirty="0"/>
                  <a:t>2nd Seven Weeks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1BF123CF-E32F-4695-AF5C-31144D958F3E}"/>
                  </a:ext>
                </a:extLst>
              </p:cNvPr>
              <p:cNvSpPr txBox="1"/>
              <p:nvPr/>
            </p:nvSpPr>
            <p:spPr>
              <a:xfrm rot="10800000">
                <a:off x="137787" y="4557583"/>
                <a:ext cx="430887" cy="19203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sz="1600" b="1" dirty="0">
                    <a:latin typeface="Calibri" panose="020F0502020204030204" pitchFamily="34" charset="0"/>
                    <a:cs typeface="Calibri" panose="020F0502020204030204" pitchFamily="34" charset="0"/>
                  </a:rPr>
                  <a:t>CONCENTRATION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EC884893-F94B-4856-8536-4807A29BAFCC}"/>
                  </a:ext>
                </a:extLst>
              </p:cNvPr>
              <p:cNvSpPr txBox="1"/>
              <p:nvPr/>
            </p:nvSpPr>
            <p:spPr>
              <a:xfrm rot="10800000">
                <a:off x="5181601" y="2034552"/>
                <a:ext cx="430887" cy="1920356"/>
              </a:xfrm>
              <a:prstGeom prst="rect">
                <a:avLst/>
              </a:prstGeom>
              <a:solidFill>
                <a:srgbClr val="90AFC5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sz="1600" dirty="0"/>
                  <a:t>1st Seven Weeks</a:t>
                </a:r>
              </a:p>
            </p:txBody>
          </p:sp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389AD593-2461-4D08-BEAB-28CDA8F530C9}"/>
                  </a:ext>
                </a:extLst>
              </p:cNvPr>
              <p:cNvSpPr txBox="1"/>
              <p:nvPr/>
            </p:nvSpPr>
            <p:spPr>
              <a:xfrm rot="10800000">
                <a:off x="5181599" y="4296595"/>
                <a:ext cx="430887" cy="2080266"/>
              </a:xfrm>
              <a:prstGeom prst="rect">
                <a:avLst/>
              </a:prstGeom>
              <a:solidFill>
                <a:srgbClr val="90AFC5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sz="1600" dirty="0"/>
                  <a:t>1st Seven Weeks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B854DD33-0128-420F-BC92-BCDFEC5BAB46}"/>
                  </a:ext>
                </a:extLst>
              </p:cNvPr>
              <p:cNvSpPr txBox="1"/>
              <p:nvPr/>
            </p:nvSpPr>
            <p:spPr>
              <a:xfrm rot="10800000">
                <a:off x="7549573" y="2028976"/>
                <a:ext cx="430887" cy="1920356"/>
              </a:xfrm>
              <a:prstGeom prst="rect">
                <a:avLst/>
              </a:prstGeom>
              <a:solidFill>
                <a:srgbClr val="90AFC5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sz="1600" dirty="0"/>
                  <a:t>2nd Seven Weeks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AEC322EE-DED0-4C92-B6A1-39F07AD6E7F6}"/>
                  </a:ext>
                </a:extLst>
              </p:cNvPr>
              <p:cNvSpPr txBox="1"/>
              <p:nvPr/>
            </p:nvSpPr>
            <p:spPr>
              <a:xfrm rot="10800000">
                <a:off x="7570111" y="4224468"/>
                <a:ext cx="430887" cy="2143867"/>
              </a:xfrm>
              <a:prstGeom prst="rect">
                <a:avLst/>
              </a:prstGeom>
              <a:solidFill>
                <a:srgbClr val="90AFC5"/>
              </a:solidFill>
            </p:spPr>
            <p:txBody>
              <a:bodyPr vert="eaVert" wrap="square" rtlCol="0">
                <a:spAutoFit/>
              </a:bodyPr>
              <a:lstStyle/>
              <a:p>
                <a:pPr algn="ctr"/>
                <a:r>
                  <a:rPr lang="en-US" sz="1600" dirty="0"/>
                  <a:t>2nd Seven Weeks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-30325" y="1172258"/>
                <a:ext cx="153972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solidFill>
                      <a:schemeClr val="bg1"/>
                    </a:solidFill>
                  </a:rPr>
                  <a:t>YEAR 1</a:t>
                </a:r>
              </a:p>
            </p:txBody>
          </p:sp>
          <p:sp>
            <p:nvSpPr>
              <p:cNvPr id="78" name="Rounded Rectangle 41">
                <a:extLst>
                  <a:ext uri="{FF2B5EF4-FFF2-40B4-BE49-F238E27FC236}">
                    <a16:creationId xmlns:a16="http://schemas.microsoft.com/office/drawing/2014/main" id="{2B644D56-1AE7-2B40-AD81-63F6CB7FAA4C}"/>
                  </a:ext>
                </a:extLst>
              </p:cNvPr>
              <p:cNvSpPr/>
              <p:nvPr/>
            </p:nvSpPr>
            <p:spPr>
              <a:xfrm>
                <a:off x="1254896" y="2464607"/>
                <a:ext cx="1502411" cy="804502"/>
              </a:xfrm>
              <a:prstGeom prst="roundRect">
                <a:avLst>
                  <a:gd name="adj" fmla="val 16472"/>
                </a:avLst>
              </a:prstGeom>
              <a:solidFill>
                <a:srgbClr val="BF5700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algn="ctr"/>
                <a:r>
                  <a:rPr lang="en-US" sz="1200" b="1" dirty="0"/>
                  <a:t>Advances In Nutritional Sciences I</a:t>
                </a:r>
              </a:p>
              <a:p>
                <a:pPr algn="ctr"/>
                <a:r>
                  <a:rPr lang="en-US" sz="1200" b="1" dirty="0"/>
                  <a:t>NTR 390.1</a:t>
                </a:r>
              </a:p>
            </p:txBody>
          </p:sp>
          <p:sp>
            <p:nvSpPr>
              <p:cNvPr id="82" name="Rounded Rectangle 41">
                <a:extLst>
                  <a:ext uri="{FF2B5EF4-FFF2-40B4-BE49-F238E27FC236}">
                    <a16:creationId xmlns:a16="http://schemas.microsoft.com/office/drawing/2014/main" id="{7F5F33BB-A788-4447-8F21-5C7C5BF893C1}"/>
                  </a:ext>
                </a:extLst>
              </p:cNvPr>
              <p:cNvSpPr/>
              <p:nvPr/>
            </p:nvSpPr>
            <p:spPr>
              <a:xfrm>
                <a:off x="3429000" y="2464607"/>
                <a:ext cx="1564454" cy="804502"/>
              </a:xfrm>
              <a:prstGeom prst="roundRect">
                <a:avLst>
                  <a:gd name="adj" fmla="val 16472"/>
                </a:avLst>
              </a:prstGeom>
              <a:solidFill>
                <a:srgbClr val="BF5700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algn="ctr"/>
                <a:r>
                  <a:rPr lang="en-US" sz="1200" b="1" dirty="0"/>
                  <a:t>Molecular Nutritional Sciences</a:t>
                </a:r>
              </a:p>
              <a:p>
                <a:pPr algn="ctr"/>
                <a:r>
                  <a:rPr lang="en-US" sz="1200" b="1" dirty="0"/>
                  <a:t>NTR 390.6</a:t>
                </a:r>
              </a:p>
            </p:txBody>
          </p:sp>
          <p:sp>
            <p:nvSpPr>
              <p:cNvPr id="83" name="Rounded Rectangle 41">
                <a:extLst>
                  <a:ext uri="{FF2B5EF4-FFF2-40B4-BE49-F238E27FC236}">
                    <a16:creationId xmlns:a16="http://schemas.microsoft.com/office/drawing/2014/main" id="{EBFBED74-25B7-6040-864D-8F32022E41BC}"/>
                  </a:ext>
                </a:extLst>
              </p:cNvPr>
              <p:cNvSpPr/>
              <p:nvPr/>
            </p:nvSpPr>
            <p:spPr>
              <a:xfrm>
                <a:off x="5781208" y="2464607"/>
                <a:ext cx="1610192" cy="804502"/>
              </a:xfrm>
              <a:prstGeom prst="roundRect">
                <a:avLst>
                  <a:gd name="adj" fmla="val 16472"/>
                </a:avLst>
              </a:prstGeom>
              <a:solidFill>
                <a:srgbClr val="BF5700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algn="ctr"/>
                <a:r>
                  <a:rPr lang="en-US" sz="1200" b="1" dirty="0"/>
                  <a:t>Advances In Nutritional Sciences II</a:t>
                </a:r>
              </a:p>
              <a:p>
                <a:pPr algn="ctr"/>
                <a:r>
                  <a:rPr lang="en-US" sz="1200" b="1" dirty="0"/>
                  <a:t>NTR 390.7</a:t>
                </a:r>
              </a:p>
            </p:txBody>
          </p:sp>
          <p:sp>
            <p:nvSpPr>
              <p:cNvPr id="95" name="Rounded Rectangle 41">
                <a:extLst>
                  <a:ext uri="{FF2B5EF4-FFF2-40B4-BE49-F238E27FC236}">
                    <a16:creationId xmlns:a16="http://schemas.microsoft.com/office/drawing/2014/main" id="{2939CB18-B726-3242-A444-53EC62F2DF91}"/>
                  </a:ext>
                </a:extLst>
              </p:cNvPr>
              <p:cNvSpPr/>
              <p:nvPr/>
            </p:nvSpPr>
            <p:spPr>
              <a:xfrm>
                <a:off x="8174989" y="2464607"/>
                <a:ext cx="1590751" cy="804502"/>
              </a:xfrm>
              <a:prstGeom prst="roundRect">
                <a:avLst>
                  <a:gd name="adj" fmla="val 16472"/>
                </a:avLst>
              </a:prstGeom>
              <a:solidFill>
                <a:srgbClr val="BF5700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algn="ctr"/>
                <a:r>
                  <a:rPr lang="en-US" sz="1200" b="1" dirty="0"/>
                  <a:t>Experimental Design &amp; Statistics</a:t>
                </a:r>
              </a:p>
              <a:p>
                <a:pPr algn="ctr"/>
                <a:r>
                  <a:rPr lang="en-US" sz="1200" b="1" dirty="0"/>
                  <a:t>NTR 380K.3</a:t>
                </a:r>
              </a:p>
            </p:txBody>
          </p:sp>
          <p:sp>
            <p:nvSpPr>
              <p:cNvPr id="96" name="Rounded Rectangle 41">
                <a:extLst>
                  <a:ext uri="{FF2B5EF4-FFF2-40B4-BE49-F238E27FC236}">
                    <a16:creationId xmlns:a16="http://schemas.microsoft.com/office/drawing/2014/main" id="{FFCD2402-E9B0-A846-9C75-E43D9A3BEE1D}"/>
                  </a:ext>
                </a:extLst>
              </p:cNvPr>
              <p:cNvSpPr/>
              <p:nvPr/>
            </p:nvSpPr>
            <p:spPr>
              <a:xfrm>
                <a:off x="10159180" y="2354709"/>
                <a:ext cx="1854045" cy="952042"/>
              </a:xfrm>
              <a:prstGeom prst="roundRect">
                <a:avLst>
                  <a:gd name="adj" fmla="val 16472"/>
                </a:avLst>
              </a:prstGeom>
              <a:solidFill>
                <a:srgbClr val="BF5700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algn="ctr"/>
                <a:r>
                  <a:rPr lang="en-US" sz="1200" b="1" dirty="0"/>
                  <a:t>Advanced Experimental Design &amp; Statistics</a:t>
                </a:r>
              </a:p>
              <a:p>
                <a:pPr algn="ctr"/>
                <a:r>
                  <a:rPr lang="en-US" sz="1200" b="1" dirty="0"/>
                  <a:t>NTR 380K.4</a:t>
                </a:r>
              </a:p>
            </p:txBody>
          </p:sp>
          <p:grpSp>
            <p:nvGrpSpPr>
              <p:cNvPr id="97" name="Group 96">
                <a:extLst>
                  <a:ext uri="{FF2B5EF4-FFF2-40B4-BE49-F238E27FC236}">
                    <a16:creationId xmlns:a16="http://schemas.microsoft.com/office/drawing/2014/main" id="{FADCDE4B-54B5-5241-8F6F-BE4C933EBFF5}"/>
                  </a:ext>
                </a:extLst>
              </p:cNvPr>
              <p:cNvGrpSpPr/>
              <p:nvPr/>
            </p:nvGrpSpPr>
            <p:grpSpPr>
              <a:xfrm>
                <a:off x="10258634" y="4932660"/>
                <a:ext cx="1760959" cy="927249"/>
                <a:chOff x="10258634" y="4559151"/>
                <a:chExt cx="1760959" cy="927249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F695F7CA-02F0-DB49-9B31-F5BF9883B73C}"/>
                    </a:ext>
                  </a:extLst>
                </p:cNvPr>
                <p:cNvGrpSpPr/>
                <p:nvPr/>
              </p:nvGrpSpPr>
              <p:grpSpPr>
                <a:xfrm>
                  <a:off x="10260192" y="4559151"/>
                  <a:ext cx="1759401" cy="927249"/>
                  <a:chOff x="10260192" y="3695970"/>
                  <a:chExt cx="1759401" cy="927249"/>
                </a:xfrm>
              </p:grpSpPr>
              <p:sp>
                <p:nvSpPr>
                  <p:cNvPr id="100" name="Rounded Rectangle 41">
                    <a:extLst>
                      <a:ext uri="{FF2B5EF4-FFF2-40B4-BE49-F238E27FC236}">
                        <a16:creationId xmlns:a16="http://schemas.microsoft.com/office/drawing/2014/main" id="{00BF08AC-5F6B-784F-AB84-50FEDFFB36B4}"/>
                      </a:ext>
                    </a:extLst>
                  </p:cNvPr>
                  <p:cNvSpPr/>
                  <p:nvPr/>
                </p:nvSpPr>
                <p:spPr>
                  <a:xfrm>
                    <a:off x="10260192" y="3695970"/>
                    <a:ext cx="1753034" cy="927249"/>
                  </a:xfrm>
                  <a:custGeom>
                    <a:avLst/>
                    <a:gdLst>
                      <a:gd name="connsiteX0" fmla="*/ 0 w 1753034"/>
                      <a:gd name="connsiteY0" fmla="*/ 152736 h 927249"/>
                      <a:gd name="connsiteX1" fmla="*/ 152736 w 1753034"/>
                      <a:gd name="connsiteY1" fmla="*/ 0 h 927249"/>
                      <a:gd name="connsiteX2" fmla="*/ 1600298 w 1753034"/>
                      <a:gd name="connsiteY2" fmla="*/ 0 h 927249"/>
                      <a:gd name="connsiteX3" fmla="*/ 1753034 w 1753034"/>
                      <a:gd name="connsiteY3" fmla="*/ 152736 h 927249"/>
                      <a:gd name="connsiteX4" fmla="*/ 1753034 w 1753034"/>
                      <a:gd name="connsiteY4" fmla="*/ 774513 h 927249"/>
                      <a:gd name="connsiteX5" fmla="*/ 1600298 w 1753034"/>
                      <a:gd name="connsiteY5" fmla="*/ 927249 h 927249"/>
                      <a:gd name="connsiteX6" fmla="*/ 152736 w 1753034"/>
                      <a:gd name="connsiteY6" fmla="*/ 927249 h 927249"/>
                      <a:gd name="connsiteX7" fmla="*/ 0 w 1753034"/>
                      <a:gd name="connsiteY7" fmla="*/ 774513 h 927249"/>
                      <a:gd name="connsiteX8" fmla="*/ 0 w 1753034"/>
                      <a:gd name="connsiteY8" fmla="*/ 152736 h 927249"/>
                      <a:gd name="connsiteX0" fmla="*/ 0 w 1824341"/>
                      <a:gd name="connsiteY0" fmla="*/ 152736 h 927249"/>
                      <a:gd name="connsiteX1" fmla="*/ 152736 w 1824341"/>
                      <a:gd name="connsiteY1" fmla="*/ 0 h 927249"/>
                      <a:gd name="connsiteX2" fmla="*/ 1600298 w 1824341"/>
                      <a:gd name="connsiteY2" fmla="*/ 0 h 927249"/>
                      <a:gd name="connsiteX3" fmla="*/ 1753034 w 1824341"/>
                      <a:gd name="connsiteY3" fmla="*/ 152736 h 927249"/>
                      <a:gd name="connsiteX4" fmla="*/ 1753034 w 1824341"/>
                      <a:gd name="connsiteY4" fmla="*/ 774513 h 927249"/>
                      <a:gd name="connsiteX5" fmla="*/ 1795370 w 1824341"/>
                      <a:gd name="connsiteY5" fmla="*/ 183537 h 927249"/>
                      <a:gd name="connsiteX6" fmla="*/ 152736 w 1824341"/>
                      <a:gd name="connsiteY6" fmla="*/ 927249 h 927249"/>
                      <a:gd name="connsiteX7" fmla="*/ 0 w 1824341"/>
                      <a:gd name="connsiteY7" fmla="*/ 774513 h 927249"/>
                      <a:gd name="connsiteX8" fmla="*/ 0 w 1824341"/>
                      <a:gd name="connsiteY8" fmla="*/ 152736 h 927249"/>
                      <a:gd name="connsiteX0" fmla="*/ 0 w 1807514"/>
                      <a:gd name="connsiteY0" fmla="*/ 152736 h 927249"/>
                      <a:gd name="connsiteX1" fmla="*/ 152736 w 1807514"/>
                      <a:gd name="connsiteY1" fmla="*/ 0 h 927249"/>
                      <a:gd name="connsiteX2" fmla="*/ 1600298 w 1807514"/>
                      <a:gd name="connsiteY2" fmla="*/ 0 h 927249"/>
                      <a:gd name="connsiteX3" fmla="*/ 1753034 w 1807514"/>
                      <a:gd name="connsiteY3" fmla="*/ 152736 h 927249"/>
                      <a:gd name="connsiteX4" fmla="*/ 1497002 w 1807514"/>
                      <a:gd name="connsiteY4" fmla="*/ 274641 h 927249"/>
                      <a:gd name="connsiteX5" fmla="*/ 1795370 w 1807514"/>
                      <a:gd name="connsiteY5" fmla="*/ 183537 h 927249"/>
                      <a:gd name="connsiteX6" fmla="*/ 152736 w 1807514"/>
                      <a:gd name="connsiteY6" fmla="*/ 927249 h 927249"/>
                      <a:gd name="connsiteX7" fmla="*/ 0 w 1807514"/>
                      <a:gd name="connsiteY7" fmla="*/ 774513 h 927249"/>
                      <a:gd name="connsiteX8" fmla="*/ 0 w 1807514"/>
                      <a:gd name="connsiteY8" fmla="*/ 152736 h 927249"/>
                      <a:gd name="connsiteX0" fmla="*/ 0 w 1753034"/>
                      <a:gd name="connsiteY0" fmla="*/ 152736 h 927249"/>
                      <a:gd name="connsiteX1" fmla="*/ 152736 w 1753034"/>
                      <a:gd name="connsiteY1" fmla="*/ 0 h 927249"/>
                      <a:gd name="connsiteX2" fmla="*/ 1600298 w 1753034"/>
                      <a:gd name="connsiteY2" fmla="*/ 0 h 927249"/>
                      <a:gd name="connsiteX3" fmla="*/ 1753034 w 1753034"/>
                      <a:gd name="connsiteY3" fmla="*/ 152736 h 927249"/>
                      <a:gd name="connsiteX4" fmla="*/ 1497002 w 1753034"/>
                      <a:gd name="connsiteY4" fmla="*/ 274641 h 927249"/>
                      <a:gd name="connsiteX5" fmla="*/ 1710026 w 1753034"/>
                      <a:gd name="connsiteY5" fmla="*/ 183537 h 927249"/>
                      <a:gd name="connsiteX6" fmla="*/ 152736 w 1753034"/>
                      <a:gd name="connsiteY6" fmla="*/ 927249 h 927249"/>
                      <a:gd name="connsiteX7" fmla="*/ 0 w 1753034"/>
                      <a:gd name="connsiteY7" fmla="*/ 774513 h 927249"/>
                      <a:gd name="connsiteX8" fmla="*/ 0 w 1753034"/>
                      <a:gd name="connsiteY8" fmla="*/ 152736 h 927249"/>
                      <a:gd name="connsiteX0" fmla="*/ 0 w 1753034"/>
                      <a:gd name="connsiteY0" fmla="*/ 152736 h 927249"/>
                      <a:gd name="connsiteX1" fmla="*/ 152736 w 1753034"/>
                      <a:gd name="connsiteY1" fmla="*/ 0 h 927249"/>
                      <a:gd name="connsiteX2" fmla="*/ 1600298 w 1753034"/>
                      <a:gd name="connsiteY2" fmla="*/ 0 h 927249"/>
                      <a:gd name="connsiteX3" fmla="*/ 1753034 w 1753034"/>
                      <a:gd name="connsiteY3" fmla="*/ 152736 h 927249"/>
                      <a:gd name="connsiteX4" fmla="*/ 1497002 w 1753034"/>
                      <a:gd name="connsiteY4" fmla="*/ 274641 h 927249"/>
                      <a:gd name="connsiteX5" fmla="*/ 1624682 w 1753034"/>
                      <a:gd name="connsiteY5" fmla="*/ 183537 h 927249"/>
                      <a:gd name="connsiteX6" fmla="*/ 152736 w 1753034"/>
                      <a:gd name="connsiteY6" fmla="*/ 927249 h 927249"/>
                      <a:gd name="connsiteX7" fmla="*/ 0 w 1753034"/>
                      <a:gd name="connsiteY7" fmla="*/ 774513 h 927249"/>
                      <a:gd name="connsiteX8" fmla="*/ 0 w 1753034"/>
                      <a:gd name="connsiteY8" fmla="*/ 152736 h 927249"/>
                      <a:gd name="connsiteX0" fmla="*/ 0 w 1753034"/>
                      <a:gd name="connsiteY0" fmla="*/ 152736 h 927249"/>
                      <a:gd name="connsiteX1" fmla="*/ 152736 w 1753034"/>
                      <a:gd name="connsiteY1" fmla="*/ 0 h 927249"/>
                      <a:gd name="connsiteX2" fmla="*/ 1600298 w 1753034"/>
                      <a:gd name="connsiteY2" fmla="*/ 0 h 927249"/>
                      <a:gd name="connsiteX3" fmla="*/ 1753034 w 1753034"/>
                      <a:gd name="connsiteY3" fmla="*/ 152736 h 927249"/>
                      <a:gd name="connsiteX4" fmla="*/ 1497002 w 1753034"/>
                      <a:gd name="connsiteY4" fmla="*/ 213681 h 927249"/>
                      <a:gd name="connsiteX5" fmla="*/ 1624682 w 1753034"/>
                      <a:gd name="connsiteY5" fmla="*/ 183537 h 927249"/>
                      <a:gd name="connsiteX6" fmla="*/ 152736 w 1753034"/>
                      <a:gd name="connsiteY6" fmla="*/ 927249 h 927249"/>
                      <a:gd name="connsiteX7" fmla="*/ 0 w 1753034"/>
                      <a:gd name="connsiteY7" fmla="*/ 774513 h 927249"/>
                      <a:gd name="connsiteX8" fmla="*/ 0 w 1753034"/>
                      <a:gd name="connsiteY8" fmla="*/ 152736 h 927249"/>
                      <a:gd name="connsiteX0" fmla="*/ 0 w 1753034"/>
                      <a:gd name="connsiteY0" fmla="*/ 152736 h 927249"/>
                      <a:gd name="connsiteX1" fmla="*/ 152736 w 1753034"/>
                      <a:gd name="connsiteY1" fmla="*/ 0 h 927249"/>
                      <a:gd name="connsiteX2" fmla="*/ 1600298 w 1753034"/>
                      <a:gd name="connsiteY2" fmla="*/ 0 h 927249"/>
                      <a:gd name="connsiteX3" fmla="*/ 1753034 w 1753034"/>
                      <a:gd name="connsiteY3" fmla="*/ 152736 h 927249"/>
                      <a:gd name="connsiteX4" fmla="*/ 1497002 w 1753034"/>
                      <a:gd name="connsiteY4" fmla="*/ 213681 h 927249"/>
                      <a:gd name="connsiteX5" fmla="*/ 1624682 w 1753034"/>
                      <a:gd name="connsiteY5" fmla="*/ 183537 h 927249"/>
                      <a:gd name="connsiteX6" fmla="*/ 152736 w 1753034"/>
                      <a:gd name="connsiteY6" fmla="*/ 927249 h 927249"/>
                      <a:gd name="connsiteX7" fmla="*/ 0 w 1753034"/>
                      <a:gd name="connsiteY7" fmla="*/ 774513 h 927249"/>
                      <a:gd name="connsiteX8" fmla="*/ 0 w 1753034"/>
                      <a:gd name="connsiteY8" fmla="*/ 152736 h 92724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53034" h="927249">
                        <a:moveTo>
                          <a:pt x="0" y="152736"/>
                        </a:moveTo>
                        <a:cubicBezTo>
                          <a:pt x="0" y="68382"/>
                          <a:pt x="68382" y="0"/>
                          <a:pt x="152736" y="0"/>
                        </a:cubicBezTo>
                        <a:lnTo>
                          <a:pt x="1600298" y="0"/>
                        </a:lnTo>
                        <a:cubicBezTo>
                          <a:pt x="1684652" y="0"/>
                          <a:pt x="1753034" y="68382"/>
                          <a:pt x="1753034" y="152736"/>
                        </a:cubicBezTo>
                        <a:lnTo>
                          <a:pt x="1497002" y="213681"/>
                        </a:lnTo>
                        <a:cubicBezTo>
                          <a:pt x="1399466" y="249267"/>
                          <a:pt x="1709036" y="183537"/>
                          <a:pt x="1624682" y="183537"/>
                        </a:cubicBezTo>
                        <a:cubicBezTo>
                          <a:pt x="1142161" y="183537"/>
                          <a:pt x="635257" y="927249"/>
                          <a:pt x="152736" y="927249"/>
                        </a:cubicBezTo>
                        <a:cubicBezTo>
                          <a:pt x="68382" y="927249"/>
                          <a:pt x="0" y="858867"/>
                          <a:pt x="0" y="774513"/>
                        </a:cubicBezTo>
                        <a:lnTo>
                          <a:pt x="0" y="152736"/>
                        </a:lnTo>
                        <a:close/>
                      </a:path>
                    </a:pathLst>
                  </a:custGeom>
                  <a:solidFill>
                    <a:srgbClr val="71ACC9"/>
                  </a:solidFill>
                  <a:ln>
                    <a:solidFill>
                      <a:srgbClr val="336B87"/>
                    </a:solidFill>
                  </a:ln>
                  <a:effectLst/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rgbClr r="0" g="0" b="0"/>
                  </a:fillRef>
                  <a:effectRef idx="2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anchor="ctr" anchorCtr="1"/>
                  <a:lstStyle/>
                  <a:p>
                    <a:pPr lvl="0" algn="ctr"/>
                    <a:endParaRPr lang="en-US" sz="1200" b="1" dirty="0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01" name="Rounded Rectangle 41">
                    <a:extLst>
                      <a:ext uri="{FF2B5EF4-FFF2-40B4-BE49-F238E27FC236}">
                        <a16:creationId xmlns:a16="http://schemas.microsoft.com/office/drawing/2014/main" id="{A12710E5-CB98-D943-A9E8-5E47787560D4}"/>
                      </a:ext>
                    </a:extLst>
                  </p:cNvPr>
                  <p:cNvSpPr/>
                  <p:nvPr/>
                </p:nvSpPr>
                <p:spPr>
                  <a:xfrm>
                    <a:off x="10314432" y="3759682"/>
                    <a:ext cx="1705161" cy="859254"/>
                  </a:xfrm>
                  <a:custGeom>
                    <a:avLst/>
                    <a:gdLst>
                      <a:gd name="connsiteX0" fmla="*/ 0 w 1656393"/>
                      <a:gd name="connsiteY0" fmla="*/ 139926 h 849479"/>
                      <a:gd name="connsiteX1" fmla="*/ 139926 w 1656393"/>
                      <a:gd name="connsiteY1" fmla="*/ 0 h 849479"/>
                      <a:gd name="connsiteX2" fmla="*/ 1516467 w 1656393"/>
                      <a:gd name="connsiteY2" fmla="*/ 0 h 849479"/>
                      <a:gd name="connsiteX3" fmla="*/ 1656393 w 1656393"/>
                      <a:gd name="connsiteY3" fmla="*/ 139926 h 849479"/>
                      <a:gd name="connsiteX4" fmla="*/ 1656393 w 1656393"/>
                      <a:gd name="connsiteY4" fmla="*/ 709553 h 849479"/>
                      <a:gd name="connsiteX5" fmla="*/ 1516467 w 1656393"/>
                      <a:gd name="connsiteY5" fmla="*/ 849479 h 849479"/>
                      <a:gd name="connsiteX6" fmla="*/ 139926 w 1656393"/>
                      <a:gd name="connsiteY6" fmla="*/ 849479 h 849479"/>
                      <a:gd name="connsiteX7" fmla="*/ 0 w 1656393"/>
                      <a:gd name="connsiteY7" fmla="*/ 709553 h 849479"/>
                      <a:gd name="connsiteX8" fmla="*/ 0 w 1656393"/>
                      <a:gd name="connsiteY8" fmla="*/ 139926 h 849479"/>
                      <a:gd name="connsiteX0" fmla="*/ 0 w 1656393"/>
                      <a:gd name="connsiteY0" fmla="*/ 139926 h 849479"/>
                      <a:gd name="connsiteX1" fmla="*/ 152118 w 1656393"/>
                      <a:gd name="connsiteY1" fmla="*/ 560832 h 849479"/>
                      <a:gd name="connsiteX2" fmla="*/ 1516467 w 1656393"/>
                      <a:gd name="connsiteY2" fmla="*/ 0 h 849479"/>
                      <a:gd name="connsiteX3" fmla="*/ 1656393 w 1656393"/>
                      <a:gd name="connsiteY3" fmla="*/ 139926 h 849479"/>
                      <a:gd name="connsiteX4" fmla="*/ 1656393 w 1656393"/>
                      <a:gd name="connsiteY4" fmla="*/ 709553 h 849479"/>
                      <a:gd name="connsiteX5" fmla="*/ 1516467 w 1656393"/>
                      <a:gd name="connsiteY5" fmla="*/ 849479 h 849479"/>
                      <a:gd name="connsiteX6" fmla="*/ 139926 w 1656393"/>
                      <a:gd name="connsiteY6" fmla="*/ 849479 h 849479"/>
                      <a:gd name="connsiteX7" fmla="*/ 0 w 1656393"/>
                      <a:gd name="connsiteY7" fmla="*/ 709553 h 849479"/>
                      <a:gd name="connsiteX8" fmla="*/ 0 w 1656393"/>
                      <a:gd name="connsiteY8" fmla="*/ 139926 h 849479"/>
                      <a:gd name="connsiteX0" fmla="*/ 158496 w 1656393"/>
                      <a:gd name="connsiteY0" fmla="*/ 859254 h 859254"/>
                      <a:gd name="connsiteX1" fmla="*/ 152118 w 1656393"/>
                      <a:gd name="connsiteY1" fmla="*/ 560832 h 859254"/>
                      <a:gd name="connsiteX2" fmla="*/ 1516467 w 1656393"/>
                      <a:gd name="connsiteY2" fmla="*/ 0 h 859254"/>
                      <a:gd name="connsiteX3" fmla="*/ 1656393 w 1656393"/>
                      <a:gd name="connsiteY3" fmla="*/ 139926 h 859254"/>
                      <a:gd name="connsiteX4" fmla="*/ 1656393 w 1656393"/>
                      <a:gd name="connsiteY4" fmla="*/ 709553 h 859254"/>
                      <a:gd name="connsiteX5" fmla="*/ 1516467 w 1656393"/>
                      <a:gd name="connsiteY5" fmla="*/ 849479 h 859254"/>
                      <a:gd name="connsiteX6" fmla="*/ 139926 w 1656393"/>
                      <a:gd name="connsiteY6" fmla="*/ 849479 h 859254"/>
                      <a:gd name="connsiteX7" fmla="*/ 0 w 1656393"/>
                      <a:gd name="connsiteY7" fmla="*/ 709553 h 859254"/>
                      <a:gd name="connsiteX8" fmla="*/ 158496 w 1656393"/>
                      <a:gd name="connsiteY8" fmla="*/ 859254 h 859254"/>
                      <a:gd name="connsiteX0" fmla="*/ 158496 w 1656393"/>
                      <a:gd name="connsiteY0" fmla="*/ 859254 h 859254"/>
                      <a:gd name="connsiteX1" fmla="*/ 91158 w 1656393"/>
                      <a:gd name="connsiteY1" fmla="*/ 755904 h 859254"/>
                      <a:gd name="connsiteX2" fmla="*/ 1516467 w 1656393"/>
                      <a:gd name="connsiteY2" fmla="*/ 0 h 859254"/>
                      <a:gd name="connsiteX3" fmla="*/ 1656393 w 1656393"/>
                      <a:gd name="connsiteY3" fmla="*/ 139926 h 859254"/>
                      <a:gd name="connsiteX4" fmla="*/ 1656393 w 1656393"/>
                      <a:gd name="connsiteY4" fmla="*/ 709553 h 859254"/>
                      <a:gd name="connsiteX5" fmla="*/ 1516467 w 1656393"/>
                      <a:gd name="connsiteY5" fmla="*/ 849479 h 859254"/>
                      <a:gd name="connsiteX6" fmla="*/ 139926 w 1656393"/>
                      <a:gd name="connsiteY6" fmla="*/ 849479 h 859254"/>
                      <a:gd name="connsiteX7" fmla="*/ 0 w 1656393"/>
                      <a:gd name="connsiteY7" fmla="*/ 709553 h 859254"/>
                      <a:gd name="connsiteX8" fmla="*/ 158496 w 1656393"/>
                      <a:gd name="connsiteY8" fmla="*/ 859254 h 859254"/>
                      <a:gd name="connsiteX0" fmla="*/ 170688 w 1668585"/>
                      <a:gd name="connsiteY0" fmla="*/ 859254 h 859254"/>
                      <a:gd name="connsiteX1" fmla="*/ 103350 w 1668585"/>
                      <a:gd name="connsiteY1" fmla="*/ 755904 h 859254"/>
                      <a:gd name="connsiteX2" fmla="*/ 1528659 w 1668585"/>
                      <a:gd name="connsiteY2" fmla="*/ 0 h 859254"/>
                      <a:gd name="connsiteX3" fmla="*/ 1668585 w 1668585"/>
                      <a:gd name="connsiteY3" fmla="*/ 139926 h 859254"/>
                      <a:gd name="connsiteX4" fmla="*/ 1668585 w 1668585"/>
                      <a:gd name="connsiteY4" fmla="*/ 709553 h 859254"/>
                      <a:gd name="connsiteX5" fmla="*/ 1528659 w 1668585"/>
                      <a:gd name="connsiteY5" fmla="*/ 849479 h 859254"/>
                      <a:gd name="connsiteX6" fmla="*/ 152118 w 1668585"/>
                      <a:gd name="connsiteY6" fmla="*/ 849479 h 859254"/>
                      <a:gd name="connsiteX7" fmla="*/ 0 w 1668585"/>
                      <a:gd name="connsiteY7" fmla="*/ 794897 h 859254"/>
                      <a:gd name="connsiteX8" fmla="*/ 170688 w 1668585"/>
                      <a:gd name="connsiteY8" fmla="*/ 859254 h 859254"/>
                      <a:gd name="connsiteX0" fmla="*/ 182880 w 1680777"/>
                      <a:gd name="connsiteY0" fmla="*/ 859254 h 859254"/>
                      <a:gd name="connsiteX1" fmla="*/ 115542 w 1680777"/>
                      <a:gd name="connsiteY1" fmla="*/ 755904 h 859254"/>
                      <a:gd name="connsiteX2" fmla="*/ 1540851 w 1680777"/>
                      <a:gd name="connsiteY2" fmla="*/ 0 h 859254"/>
                      <a:gd name="connsiteX3" fmla="*/ 1680777 w 1680777"/>
                      <a:gd name="connsiteY3" fmla="*/ 139926 h 859254"/>
                      <a:gd name="connsiteX4" fmla="*/ 1680777 w 1680777"/>
                      <a:gd name="connsiteY4" fmla="*/ 709553 h 859254"/>
                      <a:gd name="connsiteX5" fmla="*/ 1540851 w 1680777"/>
                      <a:gd name="connsiteY5" fmla="*/ 849479 h 859254"/>
                      <a:gd name="connsiteX6" fmla="*/ 164310 w 1680777"/>
                      <a:gd name="connsiteY6" fmla="*/ 849479 h 859254"/>
                      <a:gd name="connsiteX7" fmla="*/ 0 w 1680777"/>
                      <a:gd name="connsiteY7" fmla="*/ 733937 h 859254"/>
                      <a:gd name="connsiteX8" fmla="*/ 182880 w 1680777"/>
                      <a:gd name="connsiteY8" fmla="*/ 859254 h 859254"/>
                      <a:gd name="connsiteX0" fmla="*/ 182880 w 1680777"/>
                      <a:gd name="connsiteY0" fmla="*/ 859254 h 859254"/>
                      <a:gd name="connsiteX1" fmla="*/ 91158 w 1680777"/>
                      <a:gd name="connsiteY1" fmla="*/ 780288 h 859254"/>
                      <a:gd name="connsiteX2" fmla="*/ 1540851 w 1680777"/>
                      <a:gd name="connsiteY2" fmla="*/ 0 h 859254"/>
                      <a:gd name="connsiteX3" fmla="*/ 1680777 w 1680777"/>
                      <a:gd name="connsiteY3" fmla="*/ 139926 h 859254"/>
                      <a:gd name="connsiteX4" fmla="*/ 1680777 w 1680777"/>
                      <a:gd name="connsiteY4" fmla="*/ 709553 h 859254"/>
                      <a:gd name="connsiteX5" fmla="*/ 1540851 w 1680777"/>
                      <a:gd name="connsiteY5" fmla="*/ 849479 h 859254"/>
                      <a:gd name="connsiteX6" fmla="*/ 164310 w 1680777"/>
                      <a:gd name="connsiteY6" fmla="*/ 849479 h 859254"/>
                      <a:gd name="connsiteX7" fmla="*/ 0 w 1680777"/>
                      <a:gd name="connsiteY7" fmla="*/ 733937 h 859254"/>
                      <a:gd name="connsiteX8" fmla="*/ 182880 w 1680777"/>
                      <a:gd name="connsiteY8" fmla="*/ 859254 h 859254"/>
                      <a:gd name="connsiteX0" fmla="*/ 182880 w 1680777"/>
                      <a:gd name="connsiteY0" fmla="*/ 859254 h 859254"/>
                      <a:gd name="connsiteX1" fmla="*/ 78966 w 1680777"/>
                      <a:gd name="connsiteY1" fmla="*/ 816864 h 859254"/>
                      <a:gd name="connsiteX2" fmla="*/ 1540851 w 1680777"/>
                      <a:gd name="connsiteY2" fmla="*/ 0 h 859254"/>
                      <a:gd name="connsiteX3" fmla="*/ 1680777 w 1680777"/>
                      <a:gd name="connsiteY3" fmla="*/ 139926 h 859254"/>
                      <a:gd name="connsiteX4" fmla="*/ 1680777 w 1680777"/>
                      <a:gd name="connsiteY4" fmla="*/ 709553 h 859254"/>
                      <a:gd name="connsiteX5" fmla="*/ 1540851 w 1680777"/>
                      <a:gd name="connsiteY5" fmla="*/ 849479 h 859254"/>
                      <a:gd name="connsiteX6" fmla="*/ 164310 w 1680777"/>
                      <a:gd name="connsiteY6" fmla="*/ 849479 h 859254"/>
                      <a:gd name="connsiteX7" fmla="*/ 0 w 1680777"/>
                      <a:gd name="connsiteY7" fmla="*/ 733937 h 859254"/>
                      <a:gd name="connsiteX8" fmla="*/ 182880 w 1680777"/>
                      <a:gd name="connsiteY8" fmla="*/ 859254 h 859254"/>
                      <a:gd name="connsiteX0" fmla="*/ 207264 w 1705161"/>
                      <a:gd name="connsiteY0" fmla="*/ 859254 h 859254"/>
                      <a:gd name="connsiteX1" fmla="*/ 103350 w 1705161"/>
                      <a:gd name="connsiteY1" fmla="*/ 816864 h 859254"/>
                      <a:gd name="connsiteX2" fmla="*/ 1565235 w 1705161"/>
                      <a:gd name="connsiteY2" fmla="*/ 0 h 859254"/>
                      <a:gd name="connsiteX3" fmla="*/ 1705161 w 1705161"/>
                      <a:gd name="connsiteY3" fmla="*/ 139926 h 859254"/>
                      <a:gd name="connsiteX4" fmla="*/ 1705161 w 1705161"/>
                      <a:gd name="connsiteY4" fmla="*/ 709553 h 859254"/>
                      <a:gd name="connsiteX5" fmla="*/ 1565235 w 1705161"/>
                      <a:gd name="connsiteY5" fmla="*/ 849479 h 859254"/>
                      <a:gd name="connsiteX6" fmla="*/ 188694 w 1705161"/>
                      <a:gd name="connsiteY6" fmla="*/ 849479 h 859254"/>
                      <a:gd name="connsiteX7" fmla="*/ 0 w 1705161"/>
                      <a:gd name="connsiteY7" fmla="*/ 782705 h 859254"/>
                      <a:gd name="connsiteX8" fmla="*/ 207264 w 1705161"/>
                      <a:gd name="connsiteY8" fmla="*/ 859254 h 8592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1705161" h="859254">
                        <a:moveTo>
                          <a:pt x="207264" y="859254"/>
                        </a:moveTo>
                        <a:cubicBezTo>
                          <a:pt x="207264" y="781975"/>
                          <a:pt x="26071" y="816864"/>
                          <a:pt x="103350" y="816864"/>
                        </a:cubicBezTo>
                        <a:cubicBezTo>
                          <a:pt x="562197" y="816864"/>
                          <a:pt x="1106388" y="0"/>
                          <a:pt x="1565235" y="0"/>
                        </a:cubicBezTo>
                        <a:cubicBezTo>
                          <a:pt x="1642514" y="0"/>
                          <a:pt x="1705161" y="62647"/>
                          <a:pt x="1705161" y="139926"/>
                        </a:cubicBezTo>
                        <a:lnTo>
                          <a:pt x="1705161" y="709553"/>
                        </a:lnTo>
                        <a:cubicBezTo>
                          <a:pt x="1705161" y="786832"/>
                          <a:pt x="1642514" y="849479"/>
                          <a:pt x="1565235" y="849479"/>
                        </a:cubicBezTo>
                        <a:lnTo>
                          <a:pt x="188694" y="849479"/>
                        </a:lnTo>
                        <a:cubicBezTo>
                          <a:pt x="111415" y="849479"/>
                          <a:pt x="0" y="859984"/>
                          <a:pt x="0" y="782705"/>
                        </a:cubicBezTo>
                        <a:lnTo>
                          <a:pt x="207264" y="859254"/>
                        </a:lnTo>
                        <a:close/>
                      </a:path>
                    </a:pathLst>
                  </a:custGeom>
                  <a:solidFill>
                    <a:srgbClr val="005F86"/>
                  </a:solidFill>
                  <a:ln>
                    <a:solidFill>
                      <a:srgbClr val="336B87"/>
                    </a:solidFill>
                  </a:ln>
                  <a:effectLst/>
                </p:spPr>
                <p:style>
                  <a:lnRef idx="0">
                    <a:schemeClr val="lt1">
                      <a:hueOff val="0"/>
                      <a:satOff val="0"/>
                      <a:lumOff val="0"/>
                      <a:alphaOff val="0"/>
                    </a:schemeClr>
                  </a:lnRef>
                  <a:fillRef idx="3">
                    <a:scrgbClr r="0" g="0" b="0"/>
                  </a:fillRef>
                  <a:effectRef idx="2">
                    <a:schemeClr val="accent1">
                      <a:hueOff val="0"/>
                      <a:satOff val="0"/>
                      <a:lumOff val="0"/>
                      <a:alphaOff val="0"/>
                    </a:schemeClr>
                  </a:effectRef>
                  <a:fontRef idx="minor">
                    <a:schemeClr val="lt1"/>
                  </a:fontRef>
                </p:style>
                <p:txBody>
                  <a:bodyPr anchor="ctr" anchorCtr="1"/>
                  <a:lstStyle/>
                  <a:p>
                    <a:pPr lvl="0" algn="ctr"/>
                    <a:endParaRPr lang="en-US" sz="1200" b="1" dirty="0">
                      <a:solidFill>
                        <a:prstClr val="white"/>
                      </a:solidFill>
                    </a:endParaRPr>
                  </a:p>
                  <a:p>
                    <a:pPr algn="ctr"/>
                    <a:endParaRPr lang="en-US" sz="1200" b="1" dirty="0"/>
                  </a:p>
                </p:txBody>
              </p:sp>
            </p:grpSp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A7101630-5AC5-2B47-B260-6CCCA3D727FC}"/>
                    </a:ext>
                  </a:extLst>
                </p:cNvPr>
                <p:cNvSpPr/>
                <p:nvPr/>
              </p:nvSpPr>
              <p:spPr>
                <a:xfrm>
                  <a:off x="10258634" y="4625117"/>
                  <a:ext cx="1753035" cy="830997"/>
                </a:xfrm>
                <a:prstGeom prst="rect">
                  <a:avLst/>
                </a:prstGeom>
              </p:spPr>
              <p:txBody>
                <a:bodyPr wrap="square" anchor="ctr" anchorCtr="1">
                  <a:sp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prstClr val="white"/>
                      </a:solidFill>
                    </a:rPr>
                    <a:t>Current Issues in Nutritional </a:t>
                  </a:r>
                </a:p>
                <a:p>
                  <a:pPr algn="ctr"/>
                  <a:r>
                    <a:rPr lang="en-US" sz="1200" b="1" dirty="0">
                      <a:solidFill>
                        <a:prstClr val="white"/>
                      </a:solidFill>
                    </a:rPr>
                    <a:t>Sciences </a:t>
                  </a:r>
                </a:p>
                <a:p>
                  <a:pPr algn="ctr"/>
                  <a:r>
                    <a:rPr lang="en-US" sz="1200" b="1" dirty="0">
                      <a:solidFill>
                        <a:prstClr val="white"/>
                      </a:solidFill>
                    </a:rPr>
                    <a:t>NTR 394</a:t>
                  </a:r>
                </a:p>
              </p:txBody>
            </p:sp>
          </p:grpSp>
          <p:sp>
            <p:nvSpPr>
              <p:cNvPr id="102" name="Rounded Rectangle 41">
                <a:extLst>
                  <a:ext uri="{FF2B5EF4-FFF2-40B4-BE49-F238E27FC236}">
                    <a16:creationId xmlns:a16="http://schemas.microsoft.com/office/drawing/2014/main" id="{165A4845-F43B-F74B-99CB-DCFD5F7BD39A}"/>
                  </a:ext>
                </a:extLst>
              </p:cNvPr>
              <p:cNvSpPr/>
              <p:nvPr/>
            </p:nvSpPr>
            <p:spPr>
              <a:xfrm>
                <a:off x="1143000" y="4488309"/>
                <a:ext cx="1576187" cy="829726"/>
              </a:xfrm>
              <a:prstGeom prst="roundRect">
                <a:avLst>
                  <a:gd name="adj" fmla="val 16472"/>
                </a:avLst>
              </a:prstGeom>
              <a:solidFill>
                <a:srgbClr val="005F86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Theories of Nutrition Behavior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390.14</a:t>
                </a:r>
              </a:p>
            </p:txBody>
          </p:sp>
          <p:sp>
            <p:nvSpPr>
              <p:cNvPr id="103" name="Rounded Rectangle 41">
                <a:extLst>
                  <a:ext uri="{FF2B5EF4-FFF2-40B4-BE49-F238E27FC236}">
                    <a16:creationId xmlns:a16="http://schemas.microsoft.com/office/drawing/2014/main" id="{1FDBB68E-342A-FC47-AD5C-1C7473026A0F}"/>
                  </a:ext>
                </a:extLst>
              </p:cNvPr>
              <p:cNvSpPr/>
              <p:nvPr/>
            </p:nvSpPr>
            <p:spPr>
              <a:xfrm>
                <a:off x="3419731" y="4488309"/>
                <a:ext cx="1609469" cy="829652"/>
              </a:xfrm>
              <a:prstGeom prst="roundRect">
                <a:avLst>
                  <a:gd name="adj" fmla="val 16472"/>
                </a:avLst>
              </a:prstGeom>
              <a:solidFill>
                <a:srgbClr val="005F86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Energy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Balance &amp;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Obesity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392.11</a:t>
                </a:r>
              </a:p>
            </p:txBody>
          </p:sp>
          <p:sp>
            <p:nvSpPr>
              <p:cNvPr id="104" name="Rounded Rectangle 41">
                <a:extLst>
                  <a:ext uri="{FF2B5EF4-FFF2-40B4-BE49-F238E27FC236}">
                    <a16:creationId xmlns:a16="http://schemas.microsoft.com/office/drawing/2014/main" id="{33353B69-BAEB-4C41-9665-3FBC0A163CB7}"/>
                  </a:ext>
                </a:extLst>
              </p:cNvPr>
              <p:cNvSpPr/>
              <p:nvPr/>
            </p:nvSpPr>
            <p:spPr>
              <a:xfrm>
                <a:off x="5781209" y="4488309"/>
                <a:ext cx="1610192" cy="813764"/>
              </a:xfrm>
              <a:prstGeom prst="roundRect">
                <a:avLst>
                  <a:gd name="adj" fmla="val 16472"/>
                </a:avLst>
              </a:prstGeom>
              <a:solidFill>
                <a:srgbClr val="005F86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Nutrition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Through the Lifecycle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394.5 </a:t>
                </a:r>
              </a:p>
            </p:txBody>
          </p:sp>
          <p:sp>
            <p:nvSpPr>
              <p:cNvPr id="105" name="Rounded Rectangle 41">
                <a:extLst>
                  <a:ext uri="{FF2B5EF4-FFF2-40B4-BE49-F238E27FC236}">
                    <a16:creationId xmlns:a16="http://schemas.microsoft.com/office/drawing/2014/main" id="{F8AD54EF-D14F-C540-9C1A-71DD278C45C4}"/>
                  </a:ext>
                </a:extLst>
              </p:cNvPr>
              <p:cNvSpPr/>
              <p:nvPr/>
            </p:nvSpPr>
            <p:spPr>
              <a:xfrm>
                <a:off x="8183104" y="4488309"/>
                <a:ext cx="1570496" cy="831889"/>
              </a:xfrm>
              <a:prstGeom prst="roundRect">
                <a:avLst>
                  <a:gd name="adj" fmla="val 16472"/>
                </a:avLst>
              </a:prstGeom>
              <a:solidFill>
                <a:srgbClr val="005F86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Nutrition &amp;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Disease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Prevention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392.13</a:t>
                </a:r>
              </a:p>
            </p:txBody>
          </p:sp>
          <p:sp>
            <p:nvSpPr>
              <p:cNvPr id="106" name="Rounded Rectangle 41">
                <a:extLst>
                  <a:ext uri="{FF2B5EF4-FFF2-40B4-BE49-F238E27FC236}">
                    <a16:creationId xmlns:a16="http://schemas.microsoft.com/office/drawing/2014/main" id="{D1719E9D-5BD7-4D4D-A770-B31992302486}"/>
                  </a:ext>
                </a:extLst>
              </p:cNvPr>
              <p:cNvSpPr/>
              <p:nvPr/>
            </p:nvSpPr>
            <p:spPr>
              <a:xfrm>
                <a:off x="1163042" y="5512111"/>
                <a:ext cx="1529338" cy="750752"/>
              </a:xfrm>
              <a:prstGeom prst="roundRect">
                <a:avLst>
                  <a:gd name="adj" fmla="val 16472"/>
                </a:avLst>
              </a:prstGeom>
              <a:solidFill>
                <a:srgbClr val="71ACC9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Nutrition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 and Cancer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392.3</a:t>
                </a:r>
              </a:p>
            </p:txBody>
          </p:sp>
          <p:sp>
            <p:nvSpPr>
              <p:cNvPr id="107" name="Rounded Rectangle 41">
                <a:extLst>
                  <a:ext uri="{FF2B5EF4-FFF2-40B4-BE49-F238E27FC236}">
                    <a16:creationId xmlns:a16="http://schemas.microsoft.com/office/drawing/2014/main" id="{F4AD4FCE-B631-6648-9789-E57AE7A3D419}"/>
                  </a:ext>
                </a:extLst>
              </p:cNvPr>
              <p:cNvSpPr/>
              <p:nvPr/>
            </p:nvSpPr>
            <p:spPr>
              <a:xfrm>
                <a:off x="3419731" y="5505521"/>
                <a:ext cx="1609469" cy="770485"/>
              </a:xfrm>
              <a:prstGeom prst="roundRect">
                <a:avLst>
                  <a:gd name="adj" fmla="val 16472"/>
                </a:avLst>
              </a:prstGeom>
              <a:solidFill>
                <a:srgbClr val="71ACC9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Nutrition as Medicine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392.12</a:t>
                </a:r>
              </a:p>
            </p:txBody>
          </p:sp>
          <p:sp>
            <p:nvSpPr>
              <p:cNvPr id="108" name="Rounded Rectangle 41">
                <a:extLst>
                  <a:ext uri="{FF2B5EF4-FFF2-40B4-BE49-F238E27FC236}">
                    <a16:creationId xmlns:a16="http://schemas.microsoft.com/office/drawing/2014/main" id="{27943BB5-FA8E-7A40-88D5-B6FA527C2581}"/>
                  </a:ext>
                </a:extLst>
              </p:cNvPr>
              <p:cNvSpPr/>
              <p:nvPr/>
            </p:nvSpPr>
            <p:spPr>
              <a:xfrm>
                <a:off x="5830952" y="5478909"/>
                <a:ext cx="1560448" cy="783954"/>
              </a:xfrm>
              <a:prstGeom prst="roundRect">
                <a:avLst>
                  <a:gd name="adj" fmla="val 16472"/>
                </a:avLst>
              </a:prstGeom>
              <a:solidFill>
                <a:srgbClr val="71ACC9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Nutrition and Immunology 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392.4</a:t>
                </a:r>
              </a:p>
            </p:txBody>
          </p:sp>
          <p:sp>
            <p:nvSpPr>
              <p:cNvPr id="109" name="Rounded Rectangle 41">
                <a:extLst>
                  <a:ext uri="{FF2B5EF4-FFF2-40B4-BE49-F238E27FC236}">
                    <a16:creationId xmlns:a16="http://schemas.microsoft.com/office/drawing/2014/main" id="{D4684FBA-AE20-DE44-B9C7-ED49E61113B9}"/>
                  </a:ext>
                </a:extLst>
              </p:cNvPr>
              <p:cNvSpPr/>
              <p:nvPr/>
            </p:nvSpPr>
            <p:spPr>
              <a:xfrm>
                <a:off x="8193152" y="5488341"/>
                <a:ext cx="1560448" cy="755574"/>
              </a:xfrm>
              <a:prstGeom prst="roundRect">
                <a:avLst>
                  <a:gd name="adj" fmla="val 16472"/>
                </a:avLst>
              </a:prstGeom>
              <a:solidFill>
                <a:srgbClr val="71ACC9"/>
              </a:solidFill>
              <a:ln>
                <a:solidFill>
                  <a:srgbClr val="336B87"/>
                </a:solidFill>
              </a:ln>
              <a:effectLst/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rgbClr r="0" g="0" b="0"/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anchor="ctr" anchorCtr="1"/>
              <a:lstStyle/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Nutrigenomics</a:t>
                </a:r>
              </a:p>
              <a:p>
                <a:pPr lvl="0" algn="ctr"/>
                <a:r>
                  <a:rPr lang="en-US" sz="1200" b="1" dirty="0">
                    <a:solidFill>
                      <a:prstClr val="white"/>
                    </a:solidFill>
                  </a:rPr>
                  <a:t>NTR 390.13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3249A620-6C60-0C48-BF43-C9A7DFEEFFDF}"/>
                  </a:ext>
                </a:extLst>
              </p:cNvPr>
              <p:cNvSpPr/>
              <p:nvPr/>
            </p:nvSpPr>
            <p:spPr>
              <a:xfrm>
                <a:off x="-12162" y="1626503"/>
                <a:ext cx="12192000" cy="461665"/>
              </a:xfrm>
              <a:prstGeom prst="rect">
                <a:avLst/>
              </a:prstGeom>
              <a:solidFill>
                <a:srgbClr val="71ACC9"/>
              </a:solidFill>
              <a:ln>
                <a:solidFill>
                  <a:srgbClr val="71ACC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2F38B6F5-8E86-9948-A342-5FD8A8A4A101}"/>
                  </a:ext>
                </a:extLst>
              </p:cNvPr>
              <p:cNvGrpSpPr/>
              <p:nvPr/>
            </p:nvGrpSpPr>
            <p:grpSpPr>
              <a:xfrm>
                <a:off x="12700" y="3869275"/>
                <a:ext cx="12134885" cy="466634"/>
                <a:chOff x="12700" y="4038600"/>
                <a:chExt cx="12134885" cy="466634"/>
              </a:xfrm>
            </p:grpSpPr>
            <p:sp>
              <p:nvSpPr>
                <p:cNvPr id="2" name="Rectangle 1">
                  <a:extLst>
                    <a:ext uri="{FF2B5EF4-FFF2-40B4-BE49-F238E27FC236}">
                      <a16:creationId xmlns:a16="http://schemas.microsoft.com/office/drawing/2014/main" id="{E6042D6D-F253-49AD-A06D-905241F19411}"/>
                    </a:ext>
                  </a:extLst>
                </p:cNvPr>
                <p:cNvSpPr/>
                <p:nvPr/>
              </p:nvSpPr>
              <p:spPr>
                <a:xfrm>
                  <a:off x="12700" y="4038600"/>
                  <a:ext cx="12134885" cy="456723"/>
                </a:xfrm>
                <a:prstGeom prst="rect">
                  <a:avLst/>
                </a:prstGeom>
                <a:solidFill>
                  <a:srgbClr val="71ACC9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600"/>
                </a:p>
              </p:txBody>
            </p:sp>
            <p:sp>
              <p:nvSpPr>
                <p:cNvPr id="50" name="Rectangle 49">
                  <a:extLst>
                    <a:ext uri="{FF2B5EF4-FFF2-40B4-BE49-F238E27FC236}">
                      <a16:creationId xmlns:a16="http://schemas.microsoft.com/office/drawing/2014/main" id="{D2D463FB-004B-41F5-801C-44C5048B4CEA}"/>
                    </a:ext>
                  </a:extLst>
                </p:cNvPr>
                <p:cNvSpPr/>
                <p:nvPr/>
              </p:nvSpPr>
              <p:spPr>
                <a:xfrm>
                  <a:off x="2302604" y="4123692"/>
                  <a:ext cx="1457450" cy="36933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b="1" dirty="0">
                      <a:solidFill>
                        <a:srgbClr val="FFFFFF"/>
                      </a:solidFill>
                    </a:rPr>
                    <a:t>FALL 2</a:t>
                  </a:r>
                </a:p>
              </p:txBody>
            </p:sp>
            <p:sp>
              <p:nvSpPr>
                <p:cNvPr id="51" name="Rectangle 50">
                  <a:extLst>
                    <a:ext uri="{FF2B5EF4-FFF2-40B4-BE49-F238E27FC236}">
                      <a16:creationId xmlns:a16="http://schemas.microsoft.com/office/drawing/2014/main" id="{FC7C1DAC-49BB-40D7-83DA-751D32DB3931}"/>
                    </a:ext>
                  </a:extLst>
                </p:cNvPr>
                <p:cNvSpPr/>
                <p:nvPr/>
              </p:nvSpPr>
              <p:spPr>
                <a:xfrm>
                  <a:off x="7001354" y="4107881"/>
                  <a:ext cx="126188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FFFF"/>
                      </a:solidFill>
                    </a:rPr>
                    <a:t>SPRING 2</a:t>
                  </a:r>
                </a:p>
              </p:txBody>
            </p:sp>
            <p:sp>
              <p:nvSpPr>
                <p:cNvPr id="52" name="Rectangle 51">
                  <a:extLst>
                    <a:ext uri="{FF2B5EF4-FFF2-40B4-BE49-F238E27FC236}">
                      <a16:creationId xmlns:a16="http://schemas.microsoft.com/office/drawing/2014/main" id="{E09B8590-736F-42CF-87B0-8BCBEB18B19C}"/>
                    </a:ext>
                  </a:extLst>
                </p:cNvPr>
                <p:cNvSpPr/>
                <p:nvPr/>
              </p:nvSpPr>
              <p:spPr>
                <a:xfrm>
                  <a:off x="10588944" y="4135902"/>
                  <a:ext cx="1467068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rgbClr val="FFFFFF"/>
                      </a:solidFill>
                    </a:rPr>
                    <a:t>SUMMER  2</a:t>
                  </a: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35648" y="4038600"/>
                  <a:ext cx="1539724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>
                      <a:solidFill>
                        <a:schemeClr val="bg1"/>
                      </a:solidFill>
                    </a:rPr>
                    <a:t>YEAR 2</a:t>
                  </a:r>
                </a:p>
              </p:txBody>
            </p:sp>
          </p:grpSp>
        </p:grp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FF32049-2B9B-2E4D-A89B-7E5185789342}"/>
                </a:ext>
              </a:extLst>
            </p:cNvPr>
            <p:cNvSpPr/>
            <p:nvPr/>
          </p:nvSpPr>
          <p:spPr>
            <a:xfrm>
              <a:off x="0" y="0"/>
              <a:ext cx="12191897" cy="68580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4739240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MSNS_colors">
      <a:dk1>
        <a:srgbClr val="222F28"/>
      </a:dk1>
      <a:lt1>
        <a:sysClr val="window" lastClr="FFFFFF"/>
      </a:lt1>
      <a:dk2>
        <a:srgbClr val="5F5F5F"/>
      </a:dk2>
      <a:lt2>
        <a:srgbClr val="FFFFFF"/>
      </a:lt2>
      <a:accent1>
        <a:srgbClr val="7BD1DC"/>
      </a:accent1>
      <a:accent2>
        <a:srgbClr val="31A9B8"/>
      </a:accent2>
      <a:accent3>
        <a:srgbClr val="00B050"/>
      </a:accent3>
      <a:accent4>
        <a:srgbClr val="92D050"/>
      </a:accent4>
      <a:accent5>
        <a:srgbClr val="F5BE41"/>
      </a:accent5>
      <a:accent6>
        <a:srgbClr val="CF3721"/>
      </a:accent6>
      <a:hlink>
        <a:srgbClr val="9999FF"/>
      </a:hlink>
      <a:folHlink>
        <a:srgbClr val="CF3721"/>
      </a:folHlink>
    </a:clrScheme>
    <a:fontScheme name="Arial Custom 1">
      <a:majorFont>
        <a:latin typeface="Arial Unicode MS"/>
        <a:ea typeface=""/>
        <a:cs typeface=""/>
      </a:majorFont>
      <a:minorFont>
        <a:latin typeface="Arial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25073</TotalTime>
  <Words>257</Words>
  <Application>Microsoft Macintosh PowerPoint</Application>
  <PresentationFormat>Widescreen</PresentationFormat>
  <Paragraphs>109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 Unicode MS</vt:lpstr>
      <vt:lpstr>Arial</vt:lpstr>
      <vt:lpstr>Calibri</vt:lpstr>
      <vt:lpstr>Times</vt:lpstr>
      <vt:lpstr>Retrospect</vt:lpstr>
      <vt:lpstr>PowerPoint Presentation</vt:lpstr>
      <vt:lpstr>PowerPoint Presentation</vt:lpstr>
    </vt:vector>
  </TitlesOfParts>
  <Company>Univ. of Texas at Austin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Ethical Issues in Biomedical Research</dc:title>
  <dc:creator>Richard A. Willis</dc:creator>
  <cp:lastModifiedBy>Huntzis, Stephanie D</cp:lastModifiedBy>
  <cp:revision>530</cp:revision>
  <dcterms:created xsi:type="dcterms:W3CDTF">2007-01-09T16:52:40Z</dcterms:created>
  <dcterms:modified xsi:type="dcterms:W3CDTF">2021-07-15T19:44:28Z</dcterms:modified>
</cp:coreProperties>
</file>